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56" r:id="rId2"/>
    <p:sldId id="264" r:id="rId3"/>
    <p:sldId id="270" r:id="rId4"/>
    <p:sldId id="271" r:id="rId5"/>
    <p:sldId id="257" r:id="rId6"/>
    <p:sldId id="258" r:id="rId7"/>
    <p:sldId id="259" r:id="rId8"/>
    <p:sldId id="260" r:id="rId9"/>
    <p:sldId id="261" r:id="rId10"/>
    <p:sldId id="263" r:id="rId11"/>
    <p:sldId id="273" r:id="rId12"/>
    <p:sldId id="262" r:id="rId13"/>
    <p:sldId id="274" r:id="rId14"/>
    <p:sldId id="275" r:id="rId15"/>
    <p:sldId id="272" r:id="rId16"/>
    <p:sldId id="265" r:id="rId17"/>
    <p:sldId id="266" r:id="rId18"/>
    <p:sldId id="267" r:id="rId19"/>
    <p:sldId id="268" r:id="rId20"/>
    <p:sldId id="269" r:id="rId21"/>
    <p:sldId id="276" r:id="rId22"/>
    <p:sldId id="277" r:id="rId23"/>
    <p:sldId id="278" r:id="rId24"/>
    <p:sldId id="279" r:id="rId25"/>
    <p:sldId id="292" r:id="rId26"/>
    <p:sldId id="293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9E947-F06C-49C5-8A8C-180EA6685305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FF4F3-8B94-4E0D-ABC5-BFDC6C4948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FF4F3-8B94-4E0D-ABC5-BFDC6C49489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FF4F3-8B94-4E0D-ABC5-BFDC6C49489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279E79-65AD-4C6D-9504-03DDEC9C9F2A}" type="datetimeFigureOut">
              <a:rPr lang="en-US" smtClean="0"/>
              <a:pPr/>
              <a:t>7/22/2011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1BE92BF-4BAF-4B68-BD89-3B6BB2FCF8A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Herg%C3%A9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hyperlink" Target="http://www.youtube.com/watch?v=NWB2Q7QicvQ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frenchatshawnee.wikispaces.com/French+3" TargetMode="Externa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i5Bm_HZbVgE" TargetMode="External"/><Relationship Id="rId3" Type="http://schemas.openxmlformats.org/officeDocument/2006/relationships/hyperlink" Target="http://en.wikipedia.org/wiki/Morris_(comics)" TargetMode="External"/><Relationship Id="rId7" Type="http://schemas.openxmlformats.org/officeDocument/2006/relationships/image" Target="../media/image4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hyperlink" Target="http://en.wikipedia.org/wiki/Ren%C3%A9_Goscinny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hyperlink" Target="http://en.wikipedia.org/wiki/Ren%C3%A9_Goscinny" TargetMode="External"/><Relationship Id="rId7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en.wikipedia.org/wiki/Obelix" TargetMode="External"/><Relationship Id="rId5" Type="http://schemas.openxmlformats.org/officeDocument/2006/relationships/hyperlink" Target="http://en.wikipedia.org/wiki/Asterix_(character)" TargetMode="External"/><Relationship Id="rId4" Type="http://schemas.openxmlformats.org/officeDocument/2006/relationships/hyperlink" Target="http://en.wikipedia.org/wiki/Albert_Uderzo" TargetMode="External"/><Relationship Id="rId9" Type="http://schemas.openxmlformats.org/officeDocument/2006/relationships/hyperlink" Target="http://www.youtube.com/watch?v=CIDU8HTjTlw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gif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fr.wikipedia.org/wiki/Bande_dessin%C3%A9e_belge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eg"/><Relationship Id="rId5" Type="http://schemas.openxmlformats.org/officeDocument/2006/relationships/hyperlink" Target="http://fr.wikipedia.org/wiki/Thierry_Culliford" TargetMode="External"/><Relationship Id="rId4" Type="http://schemas.openxmlformats.org/officeDocument/2006/relationships/hyperlink" Target="http://fr.wikipedia.org/wiki/Peyo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8.gif"/><Relationship Id="rId4" Type="http://schemas.openxmlformats.org/officeDocument/2006/relationships/image" Target="../media/image7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lgiquefla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1905000"/>
            <a:ext cx="3333750" cy="320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84238"/>
          </a:xfrm>
        </p:spPr>
        <p:txBody>
          <a:bodyPr/>
          <a:lstStyle/>
          <a:p>
            <a:r>
              <a:rPr lang="en-US" dirty="0" smtClean="0"/>
              <a:t>Un pays </a:t>
            </a:r>
            <a:r>
              <a:rPr lang="en-US" dirty="0" err="1" smtClean="0"/>
              <a:t>bilingue</a:t>
            </a:r>
            <a:endParaRPr lang="en-US" dirty="0"/>
          </a:p>
        </p:txBody>
      </p:sp>
      <p:pic>
        <p:nvPicPr>
          <p:cNvPr id="5" name="Content Placeholder 4" descr="belgique_carte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066800"/>
            <a:ext cx="6677320" cy="51816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4200" y="1295400"/>
            <a:ext cx="2209800" cy="541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Les </a:t>
            </a:r>
            <a:r>
              <a:rPr lang="en-US" dirty="0" err="1" smtClean="0"/>
              <a:t>cartes</a:t>
            </a:r>
            <a:endParaRPr lang="en-US" dirty="0"/>
          </a:p>
          <a:p>
            <a:pPr>
              <a:buNone/>
            </a:pPr>
            <a:r>
              <a:rPr lang="en-US" dirty="0" err="1"/>
              <a:t>c</a:t>
            </a:r>
            <a:r>
              <a:rPr lang="en-US" dirty="0" err="1" smtClean="0"/>
              <a:t>ontiennent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les </a:t>
            </a:r>
            <a:r>
              <a:rPr lang="en-US" dirty="0" err="1" smtClean="0"/>
              <a:t>noms</a:t>
            </a:r>
            <a:r>
              <a:rPr lang="en-US" dirty="0" smtClean="0"/>
              <a:t> des </a:t>
            </a:r>
            <a:r>
              <a:rPr lang="en-US" dirty="0" err="1" smtClean="0"/>
              <a:t>villes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deux</a:t>
            </a:r>
            <a:r>
              <a:rPr lang="en-US" dirty="0" smtClean="0"/>
              <a:t> </a:t>
            </a:r>
            <a:r>
              <a:rPr lang="en-US" dirty="0" err="1" smtClean="0"/>
              <a:t>langues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Par </a:t>
            </a:r>
            <a:r>
              <a:rPr lang="en-US" dirty="0" err="1" smtClean="0"/>
              <a:t>exemple</a:t>
            </a:r>
            <a:r>
              <a:rPr lang="en-US" dirty="0"/>
              <a:t>: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err="1" smtClean="0"/>
              <a:t>Bruxelles</a:t>
            </a:r>
            <a:r>
              <a:rPr lang="en-US" dirty="0" smtClean="0"/>
              <a:t> et </a:t>
            </a:r>
            <a:r>
              <a:rPr lang="en-US" dirty="0" err="1" smtClean="0"/>
              <a:t>Brussel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Anvers et</a:t>
            </a:r>
          </a:p>
          <a:p>
            <a:pPr>
              <a:buNone/>
            </a:pPr>
            <a:r>
              <a:rPr lang="en-US" dirty="0" err="1" smtClean="0"/>
              <a:t>Antwerpen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rot="10800000">
            <a:off x="4191000" y="3124200"/>
            <a:ext cx="2895600" cy="17526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V="1">
            <a:off x="3505200" y="2438400"/>
            <a:ext cx="3733800" cy="2971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L’économie</a:t>
            </a:r>
            <a:endParaRPr lang="en-US" dirty="0"/>
          </a:p>
        </p:txBody>
      </p:sp>
      <p:pic>
        <p:nvPicPr>
          <p:cNvPr id="7" name="Content Placeholder 6" descr="stee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800" y="1676400"/>
            <a:ext cx="4978400" cy="37338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Aujourd’hui</a:t>
            </a:r>
            <a:r>
              <a:rPr lang="en-US" dirty="0" smtClean="0"/>
              <a:t> </a:t>
            </a:r>
            <a:r>
              <a:rPr lang="en-US" dirty="0" err="1" smtClean="0"/>
              <a:t>l’économie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forte et les </a:t>
            </a:r>
            <a:r>
              <a:rPr lang="en-US" dirty="0" err="1" smtClean="0"/>
              <a:t>Belges</a:t>
            </a:r>
            <a:r>
              <a:rPr lang="en-US" dirty="0" smtClean="0"/>
              <a:t> </a:t>
            </a:r>
            <a:r>
              <a:rPr lang="en-US" dirty="0" err="1" smtClean="0"/>
              <a:t>vivent</a:t>
            </a:r>
            <a:r>
              <a:rPr lang="en-US" dirty="0" smtClean="0"/>
              <a:t> </a:t>
            </a:r>
            <a:r>
              <a:rPr lang="en-US" dirty="0" err="1" smtClean="0"/>
              <a:t>bien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Les exports </a:t>
            </a:r>
            <a:r>
              <a:rPr lang="en-US" dirty="0" err="1" smtClean="0"/>
              <a:t>principaux</a:t>
            </a:r>
            <a:r>
              <a:rPr lang="en-US" dirty="0" smtClean="0"/>
              <a:t> </a:t>
            </a:r>
            <a:r>
              <a:rPr lang="en-US" dirty="0" err="1" smtClean="0"/>
              <a:t>belges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les automobiles, la </a:t>
            </a:r>
            <a:r>
              <a:rPr lang="en-US" dirty="0" err="1" smtClean="0"/>
              <a:t>nourriture</a:t>
            </a:r>
            <a:r>
              <a:rPr lang="en-US" dirty="0" smtClean="0"/>
              <a:t>, le </a:t>
            </a:r>
            <a:r>
              <a:rPr lang="en-US" dirty="0" err="1" smtClean="0"/>
              <a:t>fer</a:t>
            </a:r>
            <a:r>
              <a:rPr lang="en-US" dirty="0" smtClean="0"/>
              <a:t> et </a:t>
            </a:r>
            <a:r>
              <a:rPr lang="en-US" dirty="0" err="1" smtClean="0"/>
              <a:t>l’acier</a:t>
            </a:r>
            <a:r>
              <a:rPr lang="en-US" dirty="0" smtClean="0"/>
              <a:t>, les </a:t>
            </a:r>
            <a:r>
              <a:rPr lang="en-US" dirty="0" err="1" smtClean="0"/>
              <a:t>diamants</a:t>
            </a:r>
            <a:r>
              <a:rPr lang="en-US" dirty="0" smtClean="0"/>
              <a:t> finis, le textile, les </a:t>
            </a:r>
            <a:r>
              <a:rPr lang="en-US" dirty="0" err="1" smtClean="0"/>
              <a:t>plastiques</a:t>
            </a:r>
            <a:r>
              <a:rPr lang="en-US" dirty="0" smtClean="0"/>
              <a:t>, et les </a:t>
            </a:r>
            <a:r>
              <a:rPr lang="en-US" dirty="0" err="1" smtClean="0"/>
              <a:t>produits</a:t>
            </a:r>
            <a:r>
              <a:rPr lang="en-US" dirty="0" smtClean="0"/>
              <a:t> du </a:t>
            </a:r>
            <a:r>
              <a:rPr lang="en-US" dirty="0" err="1" smtClean="0"/>
              <a:t>pétrol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19200" y="5410200"/>
            <a:ext cx="2823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usine</a:t>
            </a:r>
            <a:r>
              <a:rPr lang="en-US" dirty="0" smtClean="0"/>
              <a:t> qui </a:t>
            </a:r>
            <a:r>
              <a:rPr lang="en-US" dirty="0" err="1" smtClean="0"/>
              <a:t>produit</a:t>
            </a:r>
            <a:r>
              <a:rPr lang="en-US" dirty="0" smtClean="0"/>
              <a:t> </a:t>
            </a:r>
            <a:r>
              <a:rPr lang="en-US" dirty="0" err="1" smtClean="0"/>
              <a:t>l’acier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Bruxelles</a:t>
            </a:r>
            <a:endParaRPr lang="en-US" dirty="0"/>
          </a:p>
        </p:txBody>
      </p:sp>
      <p:pic>
        <p:nvPicPr>
          <p:cNvPr id="7" name="Content Placeholder 6" descr="mporig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902791"/>
            <a:ext cx="4038600" cy="392078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capitale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Bruxelles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Elle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devenue</a:t>
            </a:r>
            <a:r>
              <a:rPr lang="en-US" dirty="0" smtClean="0"/>
              <a:t> </a:t>
            </a:r>
            <a:r>
              <a:rPr lang="en-US" dirty="0" err="1" smtClean="0"/>
              <a:t>oficiellement</a:t>
            </a:r>
            <a:r>
              <a:rPr lang="en-US" dirty="0" smtClean="0"/>
              <a:t> </a:t>
            </a:r>
            <a:r>
              <a:rPr lang="en-US" dirty="0" err="1" smtClean="0"/>
              <a:t>bilingue</a:t>
            </a:r>
            <a:r>
              <a:rPr lang="en-US" dirty="0" smtClean="0"/>
              <a:t>: </a:t>
            </a:r>
            <a:r>
              <a:rPr lang="en-US" dirty="0" err="1" smtClean="0"/>
              <a:t>tous</a:t>
            </a:r>
            <a:r>
              <a:rPr lang="en-US" dirty="0" smtClean="0"/>
              <a:t> les documents </a:t>
            </a:r>
            <a:r>
              <a:rPr lang="en-US" dirty="0" err="1" smtClean="0"/>
              <a:t>sont</a:t>
            </a:r>
            <a:r>
              <a:rPr lang="en-US" dirty="0" smtClean="0"/>
              <a:t> en </a:t>
            </a:r>
            <a:r>
              <a:rPr lang="en-US" dirty="0" err="1" smtClean="0"/>
              <a:t>français</a:t>
            </a:r>
            <a:r>
              <a:rPr lang="en-US" dirty="0" smtClean="0"/>
              <a:t> et en </a:t>
            </a:r>
            <a:r>
              <a:rPr lang="en-US" dirty="0" err="1" smtClean="0"/>
              <a:t>flamand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 </a:t>
            </a:r>
            <a:r>
              <a:rPr lang="en-US" dirty="0" err="1" smtClean="0"/>
              <a:t>symbole</a:t>
            </a:r>
            <a:r>
              <a:rPr lang="en-US" dirty="0" smtClean="0"/>
              <a:t> de la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le Mannequin </a:t>
            </a:r>
            <a:r>
              <a:rPr lang="en-US" dirty="0" err="1" smtClean="0"/>
              <a:t>Pis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 Mannequin </a:t>
            </a:r>
            <a:r>
              <a:rPr lang="en-US" dirty="0" err="1" smtClean="0"/>
              <a:t>Pis</a:t>
            </a:r>
            <a:endParaRPr lang="en-US" dirty="0"/>
          </a:p>
        </p:txBody>
      </p:sp>
      <p:pic>
        <p:nvPicPr>
          <p:cNvPr id="5" name="Content Placeholder 4" descr="Manneken_Pis_dracul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85609" y="1143000"/>
            <a:ext cx="2233792" cy="3213469"/>
          </a:xfrm>
        </p:spPr>
      </p:pic>
      <p:pic>
        <p:nvPicPr>
          <p:cNvPr id="6" name="Content Placeholder 5" descr="manneken_pis_xma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752600" y="4038600"/>
            <a:ext cx="3512608" cy="2634456"/>
          </a:xfrm>
        </p:spPr>
      </p:pic>
      <p:pic>
        <p:nvPicPr>
          <p:cNvPr id="7" name="Picture 6" descr="MannekenPis.jpg"/>
          <p:cNvPicPr>
            <a:picLocks noChangeAspect="1"/>
          </p:cNvPicPr>
          <p:nvPr/>
        </p:nvPicPr>
        <p:blipFill>
          <a:blip r:embed="rId4" cstate="print"/>
          <a:srcRect l="45481" t="2778"/>
          <a:stretch>
            <a:fillRect/>
          </a:stretch>
        </p:blipFill>
        <p:spPr>
          <a:xfrm>
            <a:off x="3657600" y="1447800"/>
            <a:ext cx="1479187" cy="2362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96000" y="1524000"/>
            <a:ext cx="26472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Les </a:t>
            </a:r>
            <a:r>
              <a:rPr lang="en-US" sz="2800" dirty="0" err="1" smtClean="0"/>
              <a:t>officiales</a:t>
            </a:r>
            <a:r>
              <a:rPr lang="en-US" sz="2800" dirty="0" smtClean="0"/>
              <a:t> des </a:t>
            </a:r>
            <a:r>
              <a:rPr lang="en-US" sz="2800" dirty="0" err="1" smtClean="0"/>
              <a:t>gouvernements</a:t>
            </a:r>
            <a:r>
              <a:rPr lang="en-US" sz="2800" dirty="0" smtClean="0"/>
              <a:t> </a:t>
            </a:r>
            <a:r>
              <a:rPr lang="en-US" sz="2800" dirty="0" err="1" smtClean="0"/>
              <a:t>d’autour</a:t>
            </a:r>
            <a:r>
              <a:rPr lang="en-US" sz="2800" dirty="0" smtClean="0"/>
              <a:t> du monde </a:t>
            </a:r>
            <a:r>
              <a:rPr lang="en-US" sz="2800" dirty="0" err="1" smtClean="0"/>
              <a:t>envoient</a:t>
            </a:r>
            <a:r>
              <a:rPr lang="en-US" sz="2800" dirty="0" smtClean="0"/>
              <a:t> les </a:t>
            </a:r>
            <a:r>
              <a:rPr lang="en-US" sz="2800" dirty="0" err="1" smtClean="0"/>
              <a:t>vêtements</a:t>
            </a:r>
            <a:r>
              <a:rPr lang="en-US" sz="2800" dirty="0" smtClean="0"/>
              <a:t> </a:t>
            </a:r>
            <a:r>
              <a:rPr lang="en-US" sz="2800" dirty="0" err="1" smtClean="0"/>
              <a:t>spéciaux</a:t>
            </a:r>
            <a:r>
              <a:rPr lang="en-US" sz="2800" dirty="0" smtClean="0"/>
              <a:t> pour </a:t>
            </a:r>
            <a:r>
              <a:rPr lang="en-US" sz="2800" dirty="0" err="1" smtClean="0"/>
              <a:t>habiller</a:t>
            </a:r>
            <a:r>
              <a:rPr lang="en-US" sz="2800" dirty="0" smtClean="0"/>
              <a:t> le petit </a:t>
            </a:r>
            <a:r>
              <a:rPr lang="en-US" sz="2800" dirty="0" err="1" smtClean="0"/>
              <a:t>homme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</a:t>
            </a:r>
            <a:r>
              <a:rPr lang="en-US" dirty="0" smtClean="0"/>
              <a:t>e Mannequin </a:t>
            </a:r>
            <a:r>
              <a:rPr lang="en-US" dirty="0" err="1" smtClean="0"/>
              <a:t>Pis</a:t>
            </a:r>
            <a:endParaRPr lang="en-US" dirty="0"/>
          </a:p>
        </p:txBody>
      </p:sp>
      <p:pic>
        <p:nvPicPr>
          <p:cNvPr id="11" name="Content Placeholder 10" descr="mp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371600"/>
            <a:ext cx="2792345" cy="3810000"/>
          </a:xfrm>
        </p:spPr>
      </p:pic>
      <p:pic>
        <p:nvPicPr>
          <p:cNvPr id="12" name="Content Placeholder 11" descr="mp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9767"/>
          <a:stretch>
            <a:fillRect/>
          </a:stretch>
        </p:blipFill>
        <p:spPr>
          <a:xfrm>
            <a:off x="2895600" y="2743200"/>
            <a:ext cx="3632752" cy="3886200"/>
          </a:xfrm>
        </p:spPr>
      </p:pic>
      <p:pic>
        <p:nvPicPr>
          <p:cNvPr id="8" name="Picture 7" descr="MannekenPisOrgelbouw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219200"/>
            <a:ext cx="28575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</a:t>
            </a:r>
            <a:r>
              <a:rPr lang="en-US" dirty="0" smtClean="0"/>
              <a:t> de la </a:t>
            </a:r>
            <a:r>
              <a:rPr lang="en-US" dirty="0" err="1" smtClean="0"/>
              <a:t>Belgique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1" y="1600200"/>
            <a:ext cx="3276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La </a:t>
            </a:r>
            <a:r>
              <a:rPr lang="en-US" sz="2800" dirty="0" err="1" smtClean="0"/>
              <a:t>Belgique</a:t>
            </a:r>
            <a:r>
              <a:rPr lang="en-US" sz="2800" dirty="0" smtClean="0"/>
              <a:t> a </a:t>
            </a:r>
            <a:r>
              <a:rPr lang="en-US" sz="2800" dirty="0" err="1" smtClean="0"/>
              <a:t>une</a:t>
            </a:r>
            <a:r>
              <a:rPr lang="en-US" sz="2800" dirty="0" smtClean="0"/>
              <a:t> tradition </a:t>
            </a:r>
            <a:r>
              <a:rPr lang="en-US" sz="2800" dirty="0" err="1" smtClean="0"/>
              <a:t>artistique</a:t>
            </a:r>
            <a:r>
              <a:rPr lang="en-US" sz="2800" dirty="0" smtClean="0"/>
              <a:t> </a:t>
            </a:r>
            <a:r>
              <a:rPr lang="en-US" sz="2800" dirty="0" err="1" smtClean="0"/>
              <a:t>très</a:t>
            </a:r>
            <a:r>
              <a:rPr lang="en-US" sz="2800" dirty="0" smtClean="0"/>
              <a:t> forte.  Pieter </a:t>
            </a:r>
            <a:r>
              <a:rPr lang="en-US" sz="2800" dirty="0" err="1" smtClean="0"/>
              <a:t>Bruegel</a:t>
            </a:r>
            <a:r>
              <a:rPr lang="en-US" sz="2800" dirty="0" smtClean="0"/>
              <a:t> au 16ème siècle, Peter Paul Rubens au 17ème siècle et au 20ème siècle, René Magritte </a:t>
            </a:r>
            <a:r>
              <a:rPr lang="en-US" sz="2800" dirty="0" err="1" smtClean="0"/>
              <a:t>sont</a:t>
            </a:r>
            <a:r>
              <a:rPr lang="en-US" sz="2800" dirty="0" smtClean="0"/>
              <a:t> les </a:t>
            </a:r>
            <a:r>
              <a:rPr lang="en-US" sz="2800" dirty="0" err="1" smtClean="0"/>
              <a:t>peintres</a:t>
            </a:r>
            <a:r>
              <a:rPr lang="en-US" sz="2800" dirty="0" smtClean="0"/>
              <a:t> les plus </a:t>
            </a:r>
            <a:r>
              <a:rPr lang="en-US" sz="2800" dirty="0" err="1" smtClean="0"/>
              <a:t>célèbres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4" name="Picture 3" descr="heimat-pieter-brueg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295400"/>
            <a:ext cx="2049145" cy="2667000"/>
          </a:xfrm>
          <a:prstGeom prst="rect">
            <a:avLst/>
          </a:prstGeom>
        </p:spPr>
      </p:pic>
      <p:pic>
        <p:nvPicPr>
          <p:cNvPr id="5" name="Picture 4" descr="rubens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3429000"/>
            <a:ext cx="1803400" cy="2438400"/>
          </a:xfrm>
          <a:prstGeom prst="rect">
            <a:avLst/>
          </a:prstGeom>
        </p:spPr>
      </p:pic>
      <p:pic>
        <p:nvPicPr>
          <p:cNvPr id="6" name="Picture 5" descr="magritt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0" y="4114800"/>
            <a:ext cx="2294244" cy="2319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Pieter </a:t>
            </a:r>
            <a:r>
              <a:rPr lang="en-US" dirty="0" err="1" smtClean="0"/>
              <a:t>Bruegel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3100" dirty="0" err="1" smtClean="0"/>
              <a:t>Né</a:t>
            </a:r>
            <a:r>
              <a:rPr lang="en-US" sz="3100" dirty="0" smtClean="0"/>
              <a:t> en1525, </a:t>
            </a:r>
            <a:r>
              <a:rPr lang="en-US" sz="3100" dirty="0" err="1" smtClean="0"/>
              <a:t>peintre</a:t>
            </a:r>
            <a:r>
              <a:rPr lang="en-US" sz="3100" dirty="0" smtClean="0"/>
              <a:t> de la Renaissance </a:t>
            </a:r>
            <a:r>
              <a:rPr lang="en-US" sz="3100" dirty="0" err="1" smtClean="0"/>
              <a:t>flamande</a:t>
            </a:r>
            <a:r>
              <a:rPr lang="en-US" sz="3100" dirty="0" smtClean="0"/>
              <a:t> </a:t>
            </a:r>
            <a:endParaRPr lang="en-US" dirty="0"/>
          </a:p>
        </p:txBody>
      </p:sp>
      <p:pic>
        <p:nvPicPr>
          <p:cNvPr id="3" name="Picture 2" descr="peter-Bruegethe elder_Proverb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676400"/>
            <a:ext cx="6832028" cy="4876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91400" y="2667000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 smtClean="0"/>
              <a:t>Netherlandish</a:t>
            </a:r>
            <a:r>
              <a:rPr lang="en-US" i="1" dirty="0" smtClean="0"/>
              <a:t> Proverb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Pieter </a:t>
            </a:r>
            <a:r>
              <a:rPr lang="en-US" dirty="0" err="1" smtClean="0"/>
              <a:t>Bruegel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3100" dirty="0" err="1" smtClean="0"/>
              <a:t>Né</a:t>
            </a:r>
            <a:r>
              <a:rPr lang="en-US" sz="3100" dirty="0" smtClean="0"/>
              <a:t> en1525, </a:t>
            </a:r>
            <a:r>
              <a:rPr lang="en-US" sz="3100" dirty="0" err="1" smtClean="0"/>
              <a:t>peintre</a:t>
            </a:r>
            <a:r>
              <a:rPr lang="en-US" sz="3100" dirty="0" smtClean="0"/>
              <a:t> de la Renaissance </a:t>
            </a:r>
            <a:r>
              <a:rPr lang="en-US" sz="3100" dirty="0" err="1" smtClean="0"/>
              <a:t>flamande</a:t>
            </a:r>
            <a:r>
              <a:rPr lang="en-US" sz="3100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2667000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Le </a:t>
            </a:r>
            <a:r>
              <a:rPr lang="en-US" i="1" dirty="0" err="1" smtClean="0"/>
              <a:t>repas</a:t>
            </a:r>
            <a:r>
              <a:rPr lang="en-US" i="1" dirty="0" smtClean="0"/>
              <a:t> des </a:t>
            </a:r>
            <a:r>
              <a:rPr lang="en-US" i="1" dirty="0" err="1" smtClean="0"/>
              <a:t>noces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 descr="800PX-~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399" y="1676400"/>
            <a:ext cx="6896934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381000"/>
            <a:ext cx="3657600" cy="2362200"/>
          </a:xfrm>
        </p:spPr>
        <p:txBody>
          <a:bodyPr>
            <a:normAutofit/>
          </a:bodyPr>
          <a:lstStyle/>
          <a:p>
            <a:r>
              <a:rPr lang="en-US" dirty="0" smtClean="0"/>
              <a:t>Peter Paul Rubens</a:t>
            </a:r>
            <a:br>
              <a:rPr lang="en-US" dirty="0" smtClean="0"/>
            </a:br>
            <a:r>
              <a:rPr lang="en-US" sz="3600" dirty="0" err="1" smtClean="0"/>
              <a:t>Né</a:t>
            </a:r>
            <a:r>
              <a:rPr lang="en-US" sz="3600" dirty="0" smtClean="0"/>
              <a:t> en </a:t>
            </a:r>
            <a:r>
              <a:rPr lang="en-US" sz="2800" dirty="0" smtClean="0"/>
              <a:t>1577</a:t>
            </a:r>
            <a:r>
              <a:rPr lang="en-US" sz="3100" dirty="0"/>
              <a:t/>
            </a:r>
            <a:br>
              <a:rPr lang="en-US" sz="3100" dirty="0"/>
            </a:br>
            <a:r>
              <a:rPr lang="en-US" sz="3100" dirty="0" smtClean="0"/>
              <a:t> </a:t>
            </a:r>
            <a:r>
              <a:rPr lang="en-US" sz="3100" dirty="0" err="1" smtClean="0"/>
              <a:t>peintre</a:t>
            </a:r>
            <a:r>
              <a:rPr lang="en-US" sz="3100" dirty="0" smtClean="0"/>
              <a:t> Baroque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24600" y="3733800"/>
            <a:ext cx="1600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Marie de </a:t>
            </a:r>
            <a:r>
              <a:rPr lang="en-US" i="1" dirty="0" err="1" smtClean="0"/>
              <a:t>Medicis</a:t>
            </a:r>
            <a:r>
              <a:rPr lang="en-US" i="1" dirty="0" smtClean="0"/>
              <a:t>, </a:t>
            </a:r>
          </a:p>
          <a:p>
            <a:pPr algn="ctr"/>
            <a:r>
              <a:rPr lang="en-US" dirty="0" err="1" smtClean="0"/>
              <a:t>peint</a:t>
            </a:r>
            <a:r>
              <a:rPr lang="en-US" dirty="0" smtClean="0"/>
              <a:t> pour le </a:t>
            </a:r>
            <a:r>
              <a:rPr lang="en-US" dirty="0" err="1" smtClean="0"/>
              <a:t>palais</a:t>
            </a:r>
            <a:r>
              <a:rPr lang="en-US" dirty="0" smtClean="0"/>
              <a:t> du Luxembourg;</a:t>
            </a:r>
          </a:p>
          <a:p>
            <a:pPr algn="ctr"/>
            <a:r>
              <a:rPr lang="en-US" dirty="0" err="1" smtClean="0"/>
              <a:t>Maintenant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Louvre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Picture 5" descr="448px-Peter_Paul_Rubens_0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2918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René Magritte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3100" dirty="0" err="1" smtClean="0"/>
              <a:t>Né</a:t>
            </a:r>
            <a:r>
              <a:rPr lang="en-US" sz="3100" dirty="0" smtClean="0"/>
              <a:t> en1898, </a:t>
            </a:r>
            <a:r>
              <a:rPr lang="en-US" sz="3100" dirty="0" err="1" smtClean="0"/>
              <a:t>peintre</a:t>
            </a:r>
            <a:r>
              <a:rPr lang="en-US" sz="3100" dirty="0" smtClean="0"/>
              <a:t> </a:t>
            </a:r>
            <a:r>
              <a:rPr lang="en-US" sz="3100" dirty="0" err="1" smtClean="0"/>
              <a:t>surréaliste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26670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Picture 5" descr="The_Human_Condition_19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799"/>
            <a:ext cx="3962400" cy="53677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8200" y="4343400"/>
            <a:ext cx="2265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La Condition </a:t>
            </a:r>
            <a:r>
              <a:rPr lang="en-US" i="1" dirty="0" err="1" smtClean="0"/>
              <a:t>Humaine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648200" y="1905000"/>
            <a:ext cx="342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surréalistes</a:t>
            </a:r>
            <a:r>
              <a:rPr lang="en-US" dirty="0" smtClean="0"/>
              <a:t> </a:t>
            </a:r>
            <a:r>
              <a:rPr lang="en-US" dirty="0" err="1" smtClean="0"/>
              <a:t>utilisent</a:t>
            </a:r>
            <a:r>
              <a:rPr lang="en-US" dirty="0" smtClean="0"/>
              <a:t> les </a:t>
            </a:r>
            <a:r>
              <a:rPr lang="en-US" dirty="0" err="1" smtClean="0"/>
              <a:t>objets</a:t>
            </a:r>
            <a:r>
              <a:rPr lang="en-US" dirty="0" smtClean="0"/>
              <a:t> </a:t>
            </a:r>
            <a:r>
              <a:rPr lang="en-US" dirty="0" err="1" smtClean="0"/>
              <a:t>normales</a:t>
            </a:r>
            <a:r>
              <a:rPr lang="en-US" dirty="0" smtClean="0"/>
              <a:t>,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mélangées</a:t>
            </a:r>
            <a:r>
              <a:rPr lang="en-US" dirty="0" smtClean="0"/>
              <a:t> avec les </a:t>
            </a:r>
            <a:r>
              <a:rPr lang="en-US" dirty="0" err="1" smtClean="0"/>
              <a:t>autres</a:t>
            </a:r>
            <a:r>
              <a:rPr lang="en-US" dirty="0" smtClean="0"/>
              <a:t> </a:t>
            </a:r>
            <a:r>
              <a:rPr lang="en-US" dirty="0" err="1" smtClean="0"/>
              <a:t>objets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manière</a:t>
            </a:r>
            <a:r>
              <a:rPr lang="en-US" dirty="0" smtClean="0"/>
              <a:t> pas </a:t>
            </a:r>
            <a:r>
              <a:rPr lang="en-US" dirty="0" err="1" smtClean="0"/>
              <a:t>normale</a:t>
            </a:r>
            <a:r>
              <a:rPr lang="en-US" dirty="0" smtClean="0"/>
              <a:t>. </a:t>
            </a:r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l’art</a:t>
            </a:r>
            <a:r>
              <a:rPr lang="en-US" dirty="0" smtClean="0"/>
              <a:t> qui </a:t>
            </a:r>
            <a:r>
              <a:rPr lang="en-US" dirty="0" err="1" smtClean="0"/>
              <a:t>représente</a:t>
            </a:r>
            <a:r>
              <a:rPr lang="en-US" dirty="0" smtClean="0"/>
              <a:t> les </a:t>
            </a:r>
            <a:r>
              <a:rPr lang="en-US" dirty="0" err="1" smtClean="0"/>
              <a:t>rêves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28600"/>
            <a:ext cx="5486400" cy="1143000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endParaRPr lang="en-US" dirty="0"/>
          </a:p>
        </p:txBody>
      </p:sp>
      <p:pic>
        <p:nvPicPr>
          <p:cNvPr id="5" name="Content Placeholder 4" descr="belgium-coat-arm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381000"/>
            <a:ext cx="2057400" cy="2084544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un petit pays avec </a:t>
            </a:r>
            <a:r>
              <a:rPr lang="en-US" dirty="0" err="1" smtClean="0"/>
              <a:t>une</a:t>
            </a:r>
            <a:r>
              <a:rPr lang="en-US" dirty="0" smtClean="0"/>
              <a:t> population </a:t>
            </a:r>
            <a:r>
              <a:rPr lang="en-US" dirty="0" err="1" smtClean="0"/>
              <a:t>très</a:t>
            </a:r>
            <a:r>
              <a:rPr lang="en-US" dirty="0" smtClean="0"/>
              <a:t> dense. </a:t>
            </a:r>
          </a:p>
          <a:p>
            <a:pPr>
              <a:buNone/>
            </a:pPr>
            <a:r>
              <a:rPr lang="en-US" dirty="0" smtClean="0"/>
              <a:t>Le </a:t>
            </a:r>
            <a:r>
              <a:rPr lang="en-US" dirty="0" err="1" smtClean="0"/>
              <a:t>gouvernement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monarchie</a:t>
            </a:r>
            <a:r>
              <a:rPr lang="en-US" dirty="0" smtClean="0"/>
              <a:t> </a:t>
            </a:r>
            <a:r>
              <a:rPr lang="en-US" dirty="0" err="1" smtClean="0"/>
              <a:t>démocratique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Le </a:t>
            </a:r>
            <a:r>
              <a:rPr lang="en-US" dirty="0" err="1" smtClean="0"/>
              <a:t>roi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Albert II. Il y a </a:t>
            </a:r>
            <a:r>
              <a:rPr lang="en-US" dirty="0" err="1" smtClean="0"/>
              <a:t>aussi</a:t>
            </a:r>
            <a:r>
              <a:rPr lang="en-US" dirty="0" smtClean="0"/>
              <a:t> un premier </a:t>
            </a:r>
            <a:r>
              <a:rPr lang="en-US" dirty="0" err="1" smtClean="0"/>
              <a:t>ministre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alber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200400"/>
            <a:ext cx="4219511" cy="281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3000" y="6096000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Albert II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René Magritte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3100" dirty="0" err="1" smtClean="0"/>
              <a:t>Né</a:t>
            </a:r>
            <a:r>
              <a:rPr lang="en-US" sz="3100" dirty="0" smtClean="0"/>
              <a:t> en1898, </a:t>
            </a:r>
            <a:r>
              <a:rPr lang="en-US" sz="3100" dirty="0" err="1" smtClean="0"/>
              <a:t>peintre</a:t>
            </a:r>
            <a:r>
              <a:rPr lang="en-US" sz="3100" dirty="0" smtClean="0"/>
              <a:t> </a:t>
            </a:r>
            <a:r>
              <a:rPr lang="en-US" sz="3100" dirty="0" err="1" smtClean="0"/>
              <a:t>surréaliste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26670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38600" y="6172200"/>
            <a:ext cx="116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Le Portrait</a:t>
            </a:r>
            <a:endParaRPr lang="en-US" i="1" dirty="0"/>
          </a:p>
        </p:txBody>
      </p:sp>
      <p:pic>
        <p:nvPicPr>
          <p:cNvPr id="8" name="Picture 7" descr="Golcon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905000"/>
            <a:ext cx="4146884" cy="3282950"/>
          </a:xfrm>
          <a:prstGeom prst="rect">
            <a:avLst/>
          </a:prstGeom>
        </p:spPr>
      </p:pic>
      <p:pic>
        <p:nvPicPr>
          <p:cNvPr id="9" name="Picture 8" descr="The_Portra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2372" y="1524000"/>
            <a:ext cx="3386328" cy="5029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00200" y="5486400"/>
            <a:ext cx="1062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/>
              <a:t>Golconde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BD</a:t>
            </a:r>
            <a:endParaRPr lang="en-US" dirty="0"/>
          </a:p>
        </p:txBody>
      </p:sp>
      <p:pic>
        <p:nvPicPr>
          <p:cNvPr id="5" name="Content Placeholder 4" descr="centreb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2362200" cy="2940447"/>
          </a:xfrm>
        </p:spPr>
      </p:pic>
      <p:pic>
        <p:nvPicPr>
          <p:cNvPr id="6" name="Content Placeholder 5" descr="centrebd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3124200"/>
            <a:ext cx="4038600" cy="3033139"/>
          </a:xfrm>
        </p:spPr>
      </p:pic>
      <p:sp>
        <p:nvSpPr>
          <p:cNvPr id="7" name="TextBox 6"/>
          <p:cNvSpPr txBox="1"/>
          <p:nvPr/>
        </p:nvSpPr>
        <p:spPr>
          <a:xfrm>
            <a:off x="3657600" y="838200"/>
            <a:ext cx="4343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Il y a un </a:t>
            </a:r>
            <a:r>
              <a:rPr lang="en-US" sz="2400" dirty="0" err="1" smtClean="0"/>
              <a:t>autre</a:t>
            </a:r>
            <a:r>
              <a:rPr lang="en-US" sz="2400" dirty="0" smtClean="0"/>
              <a:t> art </a:t>
            </a:r>
            <a:r>
              <a:rPr lang="en-US" sz="2400" dirty="0" err="1" smtClean="0"/>
              <a:t>populaire</a:t>
            </a:r>
            <a:r>
              <a:rPr lang="en-US" sz="2400" dirty="0" smtClean="0"/>
              <a:t> en </a:t>
            </a:r>
            <a:r>
              <a:rPr lang="en-US" sz="2400" dirty="0" err="1" smtClean="0"/>
              <a:t>Belgique</a:t>
            </a:r>
            <a:r>
              <a:rPr lang="en-US" sz="2400" dirty="0" smtClean="0"/>
              <a:t>: </a:t>
            </a:r>
            <a:r>
              <a:rPr lang="en-US" sz="2400" dirty="0" err="1" smtClean="0"/>
              <a:t>l’art</a:t>
            </a:r>
            <a:r>
              <a:rPr lang="en-US" sz="2400" dirty="0" smtClean="0"/>
              <a:t> de la </a:t>
            </a:r>
            <a:r>
              <a:rPr lang="en-US" sz="2400" dirty="0" err="1" smtClean="0"/>
              <a:t>bande</a:t>
            </a:r>
            <a:r>
              <a:rPr lang="en-US" sz="2400" dirty="0" smtClean="0"/>
              <a:t> </a:t>
            </a:r>
            <a:r>
              <a:rPr lang="en-US" sz="2400" dirty="0" err="1" smtClean="0"/>
              <a:t>dessiné</a:t>
            </a:r>
            <a:r>
              <a:rPr lang="en-US" sz="2400" dirty="0" smtClean="0"/>
              <a:t>. On </a:t>
            </a:r>
            <a:r>
              <a:rPr lang="en-US" sz="2400" dirty="0" err="1" smtClean="0"/>
              <a:t>peut</a:t>
            </a:r>
            <a:r>
              <a:rPr lang="en-US" sz="2400" dirty="0" smtClean="0"/>
              <a:t> </a:t>
            </a:r>
            <a:r>
              <a:rPr lang="en-US" sz="2400" dirty="0" err="1" smtClean="0"/>
              <a:t>visiter</a:t>
            </a:r>
            <a:r>
              <a:rPr lang="en-US" sz="2400" dirty="0" smtClean="0"/>
              <a:t> le centre de la BD, un </a:t>
            </a:r>
            <a:r>
              <a:rPr lang="en-US" sz="2400" dirty="0" err="1" smtClean="0"/>
              <a:t>musée</a:t>
            </a:r>
            <a:r>
              <a:rPr lang="en-US" sz="2400" dirty="0" smtClean="0"/>
              <a:t> </a:t>
            </a:r>
            <a:r>
              <a:rPr lang="en-US" sz="2400" dirty="0" err="1" smtClean="0"/>
              <a:t>dédiqué</a:t>
            </a:r>
            <a:r>
              <a:rPr lang="en-US" sz="2400" dirty="0" smtClean="0"/>
              <a:t> à </a:t>
            </a:r>
            <a:r>
              <a:rPr lang="en-US" sz="2400" dirty="0" err="1" smtClean="0"/>
              <a:t>cette</a:t>
            </a:r>
            <a:r>
              <a:rPr lang="en-US" sz="2400" dirty="0" smtClean="0"/>
              <a:t> </a:t>
            </a:r>
            <a:r>
              <a:rPr lang="en-US" sz="2400" dirty="0" err="1" smtClean="0"/>
              <a:t>forme</a:t>
            </a:r>
            <a:r>
              <a:rPr lang="en-US" sz="2400" dirty="0" smtClean="0"/>
              <a:t> d’art à </a:t>
            </a:r>
            <a:r>
              <a:rPr lang="en-US" sz="2400" dirty="0" err="1" smtClean="0"/>
              <a:t>Bruxelles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8" name="Picture 7" descr="bruxelles-centre-bande-dessine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505200"/>
            <a:ext cx="44450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ntin-gr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1066800"/>
            <a:ext cx="5190435" cy="457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8"/>
            <a:ext cx="8077200" cy="792162"/>
          </a:xfrm>
        </p:spPr>
        <p:txBody>
          <a:bodyPr/>
          <a:lstStyle/>
          <a:p>
            <a:r>
              <a:rPr lang="en-US" dirty="0" err="1" smtClean="0"/>
              <a:t>Tintin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-381000" y="1752600"/>
            <a:ext cx="38100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 smtClean="0"/>
              <a:t>Les </a:t>
            </a:r>
            <a:r>
              <a:rPr lang="en-US" i="1" dirty="0" err="1" smtClean="0"/>
              <a:t>Aventures</a:t>
            </a:r>
            <a:r>
              <a:rPr lang="en-US" i="1" dirty="0" smtClean="0"/>
              <a:t> de </a:t>
            </a:r>
            <a:r>
              <a:rPr lang="en-US" i="1" dirty="0" err="1" smtClean="0"/>
              <a:t>Tintin</a:t>
            </a:r>
            <a:r>
              <a:rPr lang="en-US" dirty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série</a:t>
            </a:r>
            <a:r>
              <a:rPr lang="en-US" dirty="0" smtClean="0"/>
              <a:t> de </a:t>
            </a:r>
            <a:r>
              <a:rPr lang="en-US" dirty="0" err="1" smtClean="0"/>
              <a:t>bandes</a:t>
            </a:r>
            <a:r>
              <a:rPr lang="en-US" dirty="0" smtClean="0"/>
              <a:t> </a:t>
            </a:r>
            <a:r>
              <a:rPr lang="en-US" dirty="0" err="1" smtClean="0"/>
              <a:t>dessinées</a:t>
            </a:r>
            <a:r>
              <a:rPr lang="en-US" dirty="0" smtClean="0"/>
              <a:t> </a:t>
            </a:r>
            <a:r>
              <a:rPr lang="en-US" dirty="0" err="1" smtClean="0"/>
              <a:t>créées</a:t>
            </a:r>
            <a:r>
              <a:rPr lang="en-US" dirty="0" smtClean="0"/>
              <a:t> par </a:t>
            </a:r>
            <a:r>
              <a:rPr lang="en-US" dirty="0" err="1" smtClean="0"/>
              <a:t>l’artiste</a:t>
            </a:r>
            <a:r>
              <a:rPr lang="en-US" dirty="0" smtClean="0"/>
              <a:t> </a:t>
            </a:r>
            <a:r>
              <a:rPr lang="en-US" dirty="0" err="1"/>
              <a:t>b</a:t>
            </a:r>
            <a:r>
              <a:rPr lang="en-US" dirty="0" err="1" smtClean="0"/>
              <a:t>elge</a:t>
            </a:r>
            <a:r>
              <a:rPr lang="en-US" dirty="0" smtClean="0"/>
              <a:t> Georges </a:t>
            </a:r>
            <a:r>
              <a:rPr lang="en-US" dirty="0" err="1" smtClean="0"/>
              <a:t>Rémi</a:t>
            </a:r>
            <a:r>
              <a:rPr lang="en-US" dirty="0" smtClean="0"/>
              <a:t> (1907–1983), qui a </a:t>
            </a:r>
            <a:r>
              <a:rPr lang="en-US" dirty="0" err="1" smtClean="0"/>
              <a:t>écrit</a:t>
            </a:r>
            <a:r>
              <a:rPr lang="en-US" dirty="0" smtClean="0"/>
              <a:t> </a:t>
            </a:r>
            <a:r>
              <a:rPr lang="en-US" dirty="0" err="1" smtClean="0"/>
              <a:t>sous</a:t>
            </a:r>
            <a:r>
              <a:rPr lang="en-US" dirty="0" smtClean="0"/>
              <a:t> le nom de plume </a:t>
            </a:r>
            <a:r>
              <a:rPr lang="en-US" dirty="0" err="1" smtClean="0">
                <a:hlinkClick r:id="rId3" action="ppaction://hlinkfile" tooltip="Hergé"/>
              </a:rPr>
              <a:t>Hergé</a:t>
            </a:r>
            <a:r>
              <a:rPr lang="en-US" dirty="0" smtClean="0"/>
              <a:t>. La </a:t>
            </a:r>
            <a:r>
              <a:rPr lang="en-US" dirty="0" err="1" smtClean="0"/>
              <a:t>série</a:t>
            </a:r>
            <a:r>
              <a:rPr lang="en-US" dirty="0" smtClean="0"/>
              <a:t> a fait  son début en </a:t>
            </a:r>
            <a:r>
              <a:rPr lang="en-US" dirty="0" err="1" smtClean="0"/>
              <a:t>janvier</a:t>
            </a:r>
            <a:r>
              <a:rPr lang="en-US" dirty="0" smtClean="0"/>
              <a:t> 1929 et </a:t>
            </a:r>
            <a:r>
              <a:rPr lang="en-US" dirty="0" err="1" smtClean="0"/>
              <a:t>était</a:t>
            </a:r>
            <a:r>
              <a:rPr lang="en-US" dirty="0" smtClean="0"/>
              <a:t> </a:t>
            </a:r>
            <a:r>
              <a:rPr lang="en-US" dirty="0" err="1" smtClean="0"/>
              <a:t>adaptée</a:t>
            </a:r>
            <a:r>
              <a:rPr lang="en-US" dirty="0" smtClean="0"/>
              <a:t> en 24 albums, un magazine, des films, </a:t>
            </a:r>
            <a:r>
              <a:rPr lang="en-US" dirty="0" err="1" smtClean="0"/>
              <a:t>télévision</a:t>
            </a:r>
            <a:r>
              <a:rPr lang="en-US" dirty="0" smtClean="0"/>
              <a:t> et radio et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traduite</a:t>
            </a:r>
            <a:r>
              <a:rPr lang="en-US" dirty="0" smtClean="0"/>
              <a:t> en plus de 50 </a:t>
            </a:r>
            <a:r>
              <a:rPr lang="en-US" dirty="0" err="1" smtClean="0"/>
              <a:t>langues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 </a:t>
            </a:r>
            <a:r>
              <a:rPr lang="en-US" dirty="0" err="1" smtClean="0"/>
              <a:t>héro</a:t>
            </a:r>
            <a:r>
              <a:rPr lang="en-US" dirty="0" smtClean="0"/>
              <a:t> </a:t>
            </a:r>
            <a:r>
              <a:rPr lang="en-US" dirty="0" err="1" smtClean="0"/>
              <a:t>Tintin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un </a:t>
            </a:r>
            <a:r>
              <a:rPr lang="en-US" dirty="0" err="1" smtClean="0"/>
              <a:t>jeune</a:t>
            </a:r>
            <a:r>
              <a:rPr lang="en-US" dirty="0" smtClean="0"/>
              <a:t> </a:t>
            </a:r>
            <a:r>
              <a:rPr lang="en-US" dirty="0" err="1" smtClean="0"/>
              <a:t>journaliste</a:t>
            </a:r>
            <a:r>
              <a:rPr lang="en-US" dirty="0" smtClean="0"/>
              <a:t> qui a des </a:t>
            </a:r>
            <a:r>
              <a:rPr lang="en-US" dirty="0" err="1" smtClean="0"/>
              <a:t>aventures</a:t>
            </a:r>
            <a:r>
              <a:rPr lang="en-US" dirty="0" smtClean="0"/>
              <a:t> partout pendant </a:t>
            </a:r>
            <a:r>
              <a:rPr lang="en-US" dirty="0" err="1" smtClean="0"/>
              <a:t>ses</a:t>
            </a:r>
            <a:r>
              <a:rPr lang="en-US" dirty="0" smtClean="0"/>
              <a:t> voyages </a:t>
            </a:r>
            <a:r>
              <a:rPr lang="en-US" dirty="0" err="1" smtClean="0"/>
              <a:t>autour</a:t>
            </a:r>
            <a:r>
              <a:rPr lang="en-US" dirty="0" smtClean="0"/>
              <a:t> du monde avec son </a:t>
            </a:r>
            <a:r>
              <a:rPr lang="en-US" dirty="0" err="1" smtClean="0"/>
              <a:t>chien</a:t>
            </a:r>
            <a:r>
              <a:rPr lang="en-US" dirty="0" smtClean="0"/>
              <a:t> </a:t>
            </a:r>
            <a:r>
              <a:rPr lang="en-US" dirty="0" err="1" smtClean="0"/>
              <a:t>Milou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Content Placeholder 5" descr="Tintin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" y="152400"/>
            <a:ext cx="1990007" cy="15637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274638"/>
            <a:ext cx="3657600" cy="2087562"/>
          </a:xfrm>
        </p:spPr>
        <p:txBody>
          <a:bodyPr/>
          <a:lstStyle/>
          <a:p>
            <a:r>
              <a:rPr lang="en-US" dirty="0" smtClean="0"/>
              <a:t>Les Voyages de </a:t>
            </a:r>
            <a:r>
              <a:rPr lang="en-US" dirty="0" err="1" smtClean="0"/>
              <a:t>Tintin</a:t>
            </a:r>
            <a:endParaRPr lang="en-US" dirty="0"/>
          </a:p>
        </p:txBody>
      </p:sp>
      <p:pic>
        <p:nvPicPr>
          <p:cNvPr id="8" name="Picture 7" descr="Les-Aventures-de-Tintin-on-a-marche-sur-la545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52400"/>
            <a:ext cx="2483317" cy="3429000"/>
          </a:xfrm>
          <a:prstGeom prst="rect">
            <a:avLst/>
          </a:prstGeom>
        </p:spPr>
      </p:pic>
      <p:pic>
        <p:nvPicPr>
          <p:cNvPr id="9" name="Picture 8" descr="tintin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2571" y="0"/>
            <a:ext cx="2721429" cy="3810000"/>
          </a:xfrm>
          <a:prstGeom prst="rect">
            <a:avLst/>
          </a:prstGeom>
        </p:spPr>
      </p:pic>
      <p:pic>
        <p:nvPicPr>
          <p:cNvPr id="10" name="Picture 9" descr="tinti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3048000"/>
            <a:ext cx="2721428" cy="3810000"/>
          </a:xfrm>
          <a:prstGeom prst="rect">
            <a:avLst/>
          </a:prstGeom>
        </p:spPr>
      </p:pic>
      <p:pic>
        <p:nvPicPr>
          <p:cNvPr id="11" name="Picture 10" descr="tintin-t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200" y="3086100"/>
            <a:ext cx="2743200" cy="3771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1" y="4038600"/>
            <a:ext cx="1600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Regarde</a:t>
            </a:r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 </a:t>
            </a:r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quelques</a:t>
            </a:r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 </a:t>
            </a:r>
            <a:r>
              <a:rPr lang="en-US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vidéos</a:t>
            </a:r>
            <a:r>
              <a:rPr lang="en-US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 des BD à: </a:t>
            </a:r>
          </a:p>
          <a:p>
            <a:r>
              <a:rPr lang="en-US" dirty="0" smtClean="0">
                <a:hlinkClick r:id="rId7"/>
              </a:rPr>
              <a:t>http://www.youtube.com/watch?v=NWB2Q7QicvQ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Lucky Luke</a:t>
            </a:r>
            <a:endParaRPr lang="en-US" dirty="0"/>
          </a:p>
        </p:txBody>
      </p:sp>
      <p:pic>
        <p:nvPicPr>
          <p:cNvPr id="5" name="Content Placeholder 4" descr="050711_lucky_luk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4038600"/>
            <a:ext cx="2514600" cy="258335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2209800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i="1" dirty="0" smtClean="0"/>
              <a:t>Lucky Luke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autre</a:t>
            </a:r>
            <a:r>
              <a:rPr lang="en-US" dirty="0" smtClean="0"/>
              <a:t> </a:t>
            </a:r>
            <a:r>
              <a:rPr lang="en-US" dirty="0" err="1" smtClean="0"/>
              <a:t>bande</a:t>
            </a:r>
            <a:r>
              <a:rPr lang="en-US" dirty="0" smtClean="0"/>
              <a:t> </a:t>
            </a:r>
            <a:r>
              <a:rPr lang="en-US" dirty="0" err="1" smtClean="0"/>
              <a:t>dessinée</a:t>
            </a:r>
            <a:r>
              <a:rPr lang="en-US" dirty="0" smtClean="0"/>
              <a:t> </a:t>
            </a:r>
            <a:r>
              <a:rPr lang="en-US" dirty="0" err="1" smtClean="0"/>
              <a:t>belge</a:t>
            </a:r>
            <a:r>
              <a:rPr lang="en-US" dirty="0" smtClean="0"/>
              <a:t> qui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des plus </a:t>
            </a:r>
            <a:r>
              <a:rPr lang="en-US" dirty="0" err="1" smtClean="0"/>
              <a:t>populaires</a:t>
            </a:r>
            <a:r>
              <a:rPr lang="en-US" dirty="0" smtClean="0"/>
              <a:t> en Europe. Le </a:t>
            </a:r>
            <a:r>
              <a:rPr lang="en-US" dirty="0" err="1" smtClean="0"/>
              <a:t>créateur</a:t>
            </a:r>
            <a:r>
              <a:rPr lang="en-US" dirty="0" smtClean="0"/>
              <a:t> </a:t>
            </a:r>
            <a:r>
              <a:rPr lang="en-US" dirty="0" err="1" smtClean="0"/>
              <a:t>était</a:t>
            </a:r>
            <a:r>
              <a:rPr lang="en-US" dirty="0" smtClean="0"/>
              <a:t> Maurice De </a:t>
            </a:r>
            <a:r>
              <a:rPr lang="en-US" dirty="0" err="1" smtClean="0"/>
              <a:t>Bevere</a:t>
            </a:r>
            <a:r>
              <a:rPr lang="en-US" dirty="0" smtClean="0"/>
              <a:t> </a:t>
            </a:r>
            <a:r>
              <a:rPr lang="en-US" dirty="0" err="1" smtClean="0"/>
              <a:t>appelé</a:t>
            </a:r>
            <a:r>
              <a:rPr lang="en-US" dirty="0" smtClean="0"/>
              <a:t> </a:t>
            </a:r>
            <a:r>
              <a:rPr lang="en-US" dirty="0" smtClean="0">
                <a:hlinkClick r:id="rId3" action="ppaction://hlinkfile" tooltip="Morris (comics)"/>
              </a:rPr>
              <a:t>Morris</a:t>
            </a:r>
            <a:r>
              <a:rPr lang="en-US" dirty="0" smtClean="0"/>
              <a:t>. Pour </a:t>
            </a:r>
            <a:r>
              <a:rPr lang="en-US" dirty="0" err="1" smtClean="0"/>
              <a:t>quelque</a:t>
            </a:r>
            <a:r>
              <a:rPr lang="en-US" dirty="0" smtClean="0"/>
              <a:t> temps Lucky Luke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écrit</a:t>
            </a:r>
            <a:r>
              <a:rPr lang="en-US" dirty="0" smtClean="0"/>
              <a:t> par </a:t>
            </a:r>
            <a:r>
              <a:rPr lang="en-US" dirty="0" smtClean="0">
                <a:hlinkClick r:id="rId4" action="ppaction://hlinkfile" tooltip="René Goscinny"/>
              </a:rPr>
              <a:t>René </a:t>
            </a:r>
            <a:r>
              <a:rPr lang="en-US" dirty="0" err="1" smtClean="0">
                <a:hlinkClick r:id="rId4" action="ppaction://hlinkfile" tooltip="René Goscinny"/>
              </a:rPr>
              <a:t>Goscinny</a:t>
            </a:r>
            <a:r>
              <a:rPr lang="en-US" dirty="0" smtClean="0"/>
              <a:t>, </a:t>
            </a:r>
            <a:r>
              <a:rPr lang="en-US" dirty="0" err="1" smtClean="0"/>
              <a:t>l’auteur</a:t>
            </a:r>
            <a:r>
              <a:rPr lang="en-US" dirty="0" smtClean="0"/>
              <a:t> de la </a:t>
            </a:r>
            <a:r>
              <a:rPr lang="en-US" dirty="0" err="1" smtClean="0"/>
              <a:t>série</a:t>
            </a:r>
            <a:r>
              <a:rPr lang="en-US" dirty="0" smtClean="0"/>
              <a:t> Petit Nicolas. Lucky Luke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très</a:t>
            </a:r>
            <a:r>
              <a:rPr lang="en-US" dirty="0" smtClean="0"/>
              <a:t> </a:t>
            </a:r>
            <a:r>
              <a:rPr lang="en-US" dirty="0" err="1" smtClean="0"/>
              <a:t>populaire</a:t>
            </a:r>
            <a:r>
              <a:rPr lang="en-US" dirty="0" smtClean="0"/>
              <a:t> au Canada </a:t>
            </a:r>
            <a:r>
              <a:rPr lang="en-US" dirty="0" err="1" smtClean="0"/>
              <a:t>aussi</a:t>
            </a:r>
            <a:r>
              <a:rPr lang="en-US" dirty="0" smtClean="0"/>
              <a:t> et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traduite</a:t>
            </a:r>
            <a:r>
              <a:rPr lang="en-US" dirty="0" smtClean="0"/>
              <a:t> en 23 </a:t>
            </a:r>
            <a:r>
              <a:rPr lang="en-US" dirty="0" err="1" smtClean="0"/>
              <a:t>langues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Lucky Luke  se </a:t>
            </a:r>
            <a:r>
              <a:rPr lang="en-US" dirty="0" err="1" smtClean="0"/>
              <a:t>déroule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l’ouest</a:t>
            </a:r>
            <a:r>
              <a:rPr lang="en-US" dirty="0" smtClean="0"/>
              <a:t> </a:t>
            </a:r>
            <a:r>
              <a:rPr lang="en-US" dirty="0" err="1" smtClean="0"/>
              <a:t>sauvage</a:t>
            </a:r>
            <a:r>
              <a:rPr lang="en-US" dirty="0" smtClean="0"/>
              <a:t> des </a:t>
            </a:r>
            <a:r>
              <a:rPr lang="en-US" dirty="0" err="1" smtClean="0"/>
              <a:t>Etats-Unis</a:t>
            </a:r>
            <a:r>
              <a:rPr lang="en-US" dirty="0" smtClean="0"/>
              <a:t>.  Luke </a:t>
            </a:r>
            <a:r>
              <a:rPr lang="en-US" dirty="0" err="1" smtClean="0"/>
              <a:t>est</a:t>
            </a:r>
            <a:r>
              <a:rPr lang="en-US" dirty="0" smtClean="0"/>
              <a:t> un cowboy qui a beaucoup </a:t>
            </a:r>
            <a:r>
              <a:rPr lang="en-US" dirty="0" err="1" smtClean="0"/>
              <a:t>d’aventures</a:t>
            </a:r>
            <a:r>
              <a:rPr lang="en-US" dirty="0" smtClean="0"/>
              <a:t> avec son revolver: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peut</a:t>
            </a:r>
            <a:r>
              <a:rPr lang="en-US" dirty="0" smtClean="0"/>
              <a:t> </a:t>
            </a:r>
            <a:r>
              <a:rPr lang="en-US" dirty="0" err="1" smtClean="0"/>
              <a:t>tirer</a:t>
            </a:r>
            <a:r>
              <a:rPr lang="en-US" dirty="0" smtClean="0"/>
              <a:t> plus </a:t>
            </a:r>
            <a:r>
              <a:rPr lang="en-US" dirty="0" err="1" smtClean="0"/>
              <a:t>vite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son </a:t>
            </a:r>
            <a:r>
              <a:rPr lang="en-US" dirty="0" err="1" smtClean="0"/>
              <a:t>ombre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6" name="Picture 5" descr="ll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0"/>
            <a:ext cx="2105025" cy="2171700"/>
          </a:xfrm>
          <a:prstGeom prst="rect">
            <a:avLst/>
          </a:prstGeom>
        </p:spPr>
      </p:pic>
      <p:pic>
        <p:nvPicPr>
          <p:cNvPr id="7" name="Picture 6" descr="lucky-luk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304800"/>
            <a:ext cx="1781175" cy="2460592"/>
          </a:xfrm>
          <a:prstGeom prst="rect">
            <a:avLst/>
          </a:prstGeom>
        </p:spPr>
      </p:pic>
      <p:pic>
        <p:nvPicPr>
          <p:cNvPr id="8" name="Picture 7" descr="ll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81200" y="2057400"/>
            <a:ext cx="2958353" cy="2286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24200" y="4876800"/>
            <a:ext cx="16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8"/>
              </a:rPr>
              <a:t>http://www.youtube.com/watch?v=i5Bm_HZbVgE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Boule</a:t>
            </a:r>
            <a:r>
              <a:rPr lang="en-US" dirty="0" smtClean="0"/>
              <a:t> et Bill</a:t>
            </a:r>
            <a:endParaRPr lang="en-US" dirty="0"/>
          </a:p>
        </p:txBody>
      </p:sp>
      <p:pic>
        <p:nvPicPr>
          <p:cNvPr id="5" name="Content Placeholder 4" descr="boule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28600"/>
            <a:ext cx="2171700" cy="1905000"/>
          </a:xfrm>
        </p:spPr>
      </p:pic>
      <p:pic>
        <p:nvPicPr>
          <p:cNvPr id="6" name="Content Placeholder 5" descr="Boule_et_Bill-Puzzle_mer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53000" y="4093112"/>
            <a:ext cx="4038600" cy="2764888"/>
          </a:xfrm>
        </p:spPr>
      </p:pic>
      <p:pic>
        <p:nvPicPr>
          <p:cNvPr id="7" name="Picture 6" descr="boule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505200"/>
            <a:ext cx="2280785" cy="3124200"/>
          </a:xfrm>
          <a:prstGeom prst="rect">
            <a:avLst/>
          </a:prstGeom>
        </p:spPr>
      </p:pic>
      <p:pic>
        <p:nvPicPr>
          <p:cNvPr id="8" name="Picture 7" descr="boule-et-bi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800" y="304800"/>
            <a:ext cx="2971800" cy="22288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4600" y="1066800"/>
            <a:ext cx="35814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Boule</a:t>
            </a:r>
            <a:r>
              <a:rPr lang="en-US" sz="2400" dirty="0" smtClean="0"/>
              <a:t> </a:t>
            </a:r>
            <a:r>
              <a:rPr lang="en-US" sz="2400" dirty="0" err="1" smtClean="0"/>
              <a:t>est</a:t>
            </a:r>
            <a:r>
              <a:rPr lang="en-US" sz="2400" dirty="0" smtClean="0"/>
              <a:t> un petit </a:t>
            </a:r>
            <a:r>
              <a:rPr lang="en-US" sz="2400" dirty="0" err="1" smtClean="0"/>
              <a:t>garçon</a:t>
            </a:r>
            <a:r>
              <a:rPr lang="en-US" sz="2400" dirty="0" smtClean="0"/>
              <a:t> qui </a:t>
            </a:r>
            <a:r>
              <a:rPr lang="en-US" sz="2400" dirty="0" err="1" smtClean="0"/>
              <a:t>habite</a:t>
            </a:r>
            <a:r>
              <a:rPr lang="en-US" sz="2400" dirty="0" smtClean="0"/>
              <a:t> avec </a:t>
            </a:r>
            <a:r>
              <a:rPr lang="en-US" sz="2400" dirty="0" err="1" smtClean="0"/>
              <a:t>sa</a:t>
            </a:r>
            <a:r>
              <a:rPr lang="en-US" sz="2400" dirty="0" smtClean="0"/>
              <a:t> </a:t>
            </a:r>
            <a:r>
              <a:rPr lang="en-US" sz="2400" dirty="0" err="1" smtClean="0"/>
              <a:t>famille</a:t>
            </a:r>
            <a:r>
              <a:rPr lang="en-US" sz="2400" dirty="0" smtClean="0"/>
              <a:t>, </a:t>
            </a:r>
            <a:r>
              <a:rPr lang="en-US" sz="2400" dirty="0" err="1" smtClean="0"/>
              <a:t>va</a:t>
            </a:r>
            <a:r>
              <a:rPr lang="en-US" sz="2400" dirty="0" smtClean="0"/>
              <a:t> à </a:t>
            </a:r>
            <a:r>
              <a:rPr lang="en-US" sz="2400" dirty="0" err="1" smtClean="0"/>
              <a:t>l’école</a:t>
            </a:r>
            <a:r>
              <a:rPr lang="en-US" sz="2400" dirty="0" smtClean="0"/>
              <a:t>, </a:t>
            </a:r>
            <a:r>
              <a:rPr lang="en-US" sz="2400" dirty="0" err="1" smtClean="0"/>
              <a:t>joue</a:t>
            </a:r>
            <a:r>
              <a:rPr lang="en-US" sz="2400" dirty="0" smtClean="0"/>
              <a:t> avec </a:t>
            </a:r>
            <a:r>
              <a:rPr lang="en-US" sz="2400" dirty="0" err="1" smtClean="0"/>
              <a:t>ses</a:t>
            </a:r>
            <a:r>
              <a:rPr lang="en-US" sz="2400" dirty="0" smtClean="0"/>
              <a:t> </a:t>
            </a:r>
            <a:r>
              <a:rPr lang="en-US" sz="2400" dirty="0" err="1" smtClean="0"/>
              <a:t>amis</a:t>
            </a:r>
            <a:r>
              <a:rPr lang="en-US" sz="2400" dirty="0" smtClean="0"/>
              <a:t> et a beaucoup </a:t>
            </a:r>
            <a:r>
              <a:rPr lang="en-US" sz="2400" dirty="0" err="1" smtClean="0"/>
              <a:t>d’aventures</a:t>
            </a:r>
            <a:r>
              <a:rPr lang="en-US" sz="2400" dirty="0" smtClean="0"/>
              <a:t> avec son </a:t>
            </a:r>
            <a:r>
              <a:rPr lang="en-US" sz="2400" dirty="0" err="1" smtClean="0"/>
              <a:t>chien</a:t>
            </a:r>
            <a:r>
              <a:rPr lang="en-US" sz="2400" dirty="0" smtClean="0"/>
              <a:t> Bill, la </a:t>
            </a:r>
            <a:r>
              <a:rPr lang="en-US" sz="2400" dirty="0" err="1" smtClean="0"/>
              <a:t>vraie</a:t>
            </a:r>
            <a:r>
              <a:rPr lang="en-US" sz="2400" dirty="0" smtClean="0"/>
              <a:t> </a:t>
            </a:r>
            <a:r>
              <a:rPr lang="en-US" sz="2400" dirty="0" err="1" smtClean="0"/>
              <a:t>vedette</a:t>
            </a:r>
            <a:r>
              <a:rPr lang="en-US" sz="2400" dirty="0" smtClean="0"/>
              <a:t> de </a:t>
            </a:r>
            <a:r>
              <a:rPr lang="en-US" sz="2400" dirty="0" err="1" smtClean="0"/>
              <a:t>cette</a:t>
            </a:r>
            <a:r>
              <a:rPr lang="en-US" sz="2400" dirty="0" smtClean="0"/>
              <a:t> </a:t>
            </a:r>
            <a:r>
              <a:rPr lang="en-US" sz="2400" dirty="0" err="1" smtClean="0"/>
              <a:t>série</a:t>
            </a:r>
            <a:r>
              <a:rPr lang="en-US" sz="2400" dirty="0" smtClean="0"/>
              <a:t>.</a:t>
            </a:r>
          </a:p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bouleetbill232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4665133" cy="6542849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Cette bande typiquement familiale a débuté en 1959, créé par l’auteur belge Jean Roba.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Astérix</a:t>
            </a:r>
            <a:endParaRPr lang="en-US" dirty="0"/>
          </a:p>
        </p:txBody>
      </p:sp>
      <p:pic>
        <p:nvPicPr>
          <p:cNvPr id="5" name="Content Placeholder 4" descr="aste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426660" y="1524000"/>
            <a:ext cx="2145340" cy="283845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19200"/>
            <a:ext cx="4191000" cy="5334000"/>
          </a:xfrm>
        </p:spPr>
        <p:txBody>
          <a:bodyPr>
            <a:noAutofit/>
          </a:bodyPr>
          <a:lstStyle/>
          <a:p>
            <a:r>
              <a:rPr lang="en-US" sz="1600" b="1" i="1" dirty="0" err="1" smtClean="0"/>
              <a:t>Astérix</a:t>
            </a:r>
            <a:r>
              <a:rPr lang="en-US" sz="1600" b="1" i="1" dirty="0" smtClean="0"/>
              <a:t> le </a:t>
            </a:r>
            <a:r>
              <a:rPr lang="en-US" sz="1600" b="1" i="1" dirty="0" err="1" smtClean="0"/>
              <a:t>Gaulois</a:t>
            </a:r>
            <a:r>
              <a:rPr lang="en-US" sz="1600" dirty="0"/>
              <a:t> </a:t>
            </a:r>
            <a:r>
              <a:rPr lang="en-US" sz="1600" dirty="0" err="1" smtClean="0"/>
              <a:t>est</a:t>
            </a:r>
            <a:r>
              <a:rPr lang="en-US" sz="1600" dirty="0" smtClean="0"/>
              <a:t> </a:t>
            </a:r>
            <a:r>
              <a:rPr lang="en-US" sz="1600" dirty="0" err="1" smtClean="0"/>
              <a:t>une</a:t>
            </a:r>
            <a:r>
              <a:rPr lang="en-US" sz="1600" dirty="0" smtClean="0"/>
              <a:t>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de </a:t>
            </a:r>
            <a:r>
              <a:rPr lang="en-US" sz="1600" dirty="0" err="1" smtClean="0"/>
              <a:t>bandes</a:t>
            </a:r>
            <a:r>
              <a:rPr lang="en-US" sz="1600" dirty="0" smtClean="0"/>
              <a:t> </a:t>
            </a:r>
            <a:r>
              <a:rPr lang="en-US" sz="1600" dirty="0" err="1" smtClean="0"/>
              <a:t>dessinées</a:t>
            </a:r>
            <a:r>
              <a:rPr lang="en-US" sz="1600" dirty="0" smtClean="0"/>
              <a:t> </a:t>
            </a:r>
            <a:r>
              <a:rPr lang="en-US" sz="1600" dirty="0" err="1" smtClean="0"/>
              <a:t>écrites</a:t>
            </a:r>
            <a:r>
              <a:rPr lang="en-US" sz="1600" dirty="0" smtClean="0"/>
              <a:t> par </a:t>
            </a:r>
            <a:r>
              <a:rPr lang="en-US" sz="1600" dirty="0" smtClean="0">
                <a:hlinkClick r:id="rId3" action="ppaction://hlinkfile" tooltip="René Goscinny"/>
              </a:rPr>
              <a:t>René </a:t>
            </a:r>
            <a:r>
              <a:rPr lang="en-US" sz="1600" dirty="0" err="1" smtClean="0">
                <a:hlinkClick r:id="rId3" action="ppaction://hlinkfile" tooltip="René Goscinny"/>
              </a:rPr>
              <a:t>Goscinny</a:t>
            </a:r>
            <a:r>
              <a:rPr lang="en-US" sz="1600" dirty="0" smtClean="0"/>
              <a:t> et </a:t>
            </a:r>
            <a:r>
              <a:rPr lang="en-US" sz="1600" dirty="0" err="1" smtClean="0"/>
              <a:t>illustrées</a:t>
            </a:r>
            <a:r>
              <a:rPr lang="en-US" sz="1600" dirty="0" smtClean="0"/>
              <a:t> par </a:t>
            </a:r>
            <a:r>
              <a:rPr lang="en-US" sz="1600" dirty="0" smtClean="0">
                <a:hlinkClick r:id="rId4" action="ppaction://hlinkfile" tooltip="Albert Uderzo"/>
              </a:rPr>
              <a:t>Albert </a:t>
            </a:r>
            <a:r>
              <a:rPr lang="en-US" sz="1600" dirty="0" err="1" smtClean="0">
                <a:hlinkClick r:id="rId4" action="ppaction://hlinkfile" tooltip="Albert Uderzo"/>
              </a:rPr>
              <a:t>Uderzo</a:t>
            </a:r>
            <a:r>
              <a:rPr lang="en-US" sz="1600" dirty="0" smtClean="0"/>
              <a:t> (qui a </a:t>
            </a:r>
            <a:r>
              <a:rPr lang="en-US" sz="1600" dirty="0" err="1" smtClean="0"/>
              <a:t>continué</a:t>
            </a:r>
            <a:r>
              <a:rPr lang="en-US" sz="1600" dirty="0" smtClean="0"/>
              <a:t> a </a:t>
            </a:r>
            <a:r>
              <a:rPr lang="en-US" sz="1600" dirty="0" err="1" smtClean="0"/>
              <a:t>écrire</a:t>
            </a:r>
            <a:r>
              <a:rPr lang="en-US" sz="1600" dirty="0" smtClean="0"/>
              <a:t> la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après la mort de </a:t>
            </a:r>
            <a:r>
              <a:rPr lang="en-US" sz="1600" dirty="0" err="1" smtClean="0"/>
              <a:t>Goscinny</a:t>
            </a:r>
            <a:r>
              <a:rPr lang="en-US" sz="1600" dirty="0" smtClean="0"/>
              <a:t> en 1977). La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a fait son début en 1959. Il y a 34 </a:t>
            </a:r>
            <a:r>
              <a:rPr lang="en-US" sz="1600" dirty="0" err="1" smtClean="0"/>
              <a:t>livres</a:t>
            </a:r>
            <a:r>
              <a:rPr lang="en-US" sz="1600" dirty="0" smtClean="0"/>
              <a:t> </a:t>
            </a:r>
            <a:r>
              <a:rPr lang="en-US" sz="1600" dirty="0" err="1" smtClean="0"/>
              <a:t>dans</a:t>
            </a:r>
            <a:r>
              <a:rPr lang="en-US" sz="1600" dirty="0" smtClean="0"/>
              <a:t> la </a:t>
            </a:r>
            <a:r>
              <a:rPr lang="en-US" sz="1600" dirty="0" err="1" smtClean="0"/>
              <a:t>série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La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suit les </a:t>
            </a:r>
            <a:r>
              <a:rPr lang="en-US" sz="1600" dirty="0" err="1" smtClean="0"/>
              <a:t>aventures</a:t>
            </a:r>
            <a:r>
              <a:rPr lang="en-US" sz="1600" dirty="0" smtClean="0"/>
              <a:t> d’un village des </a:t>
            </a:r>
            <a:r>
              <a:rPr lang="en-US" sz="1600" dirty="0" err="1" smtClean="0"/>
              <a:t>Gaulois</a:t>
            </a:r>
            <a:r>
              <a:rPr lang="en-US" sz="1600" dirty="0" smtClean="0"/>
              <a:t> (</a:t>
            </a:r>
            <a:r>
              <a:rPr lang="en-US" sz="1600" dirty="0" err="1" smtClean="0"/>
              <a:t>anciens</a:t>
            </a:r>
            <a:r>
              <a:rPr lang="en-US" sz="1600" dirty="0" smtClean="0"/>
              <a:t> </a:t>
            </a:r>
            <a:r>
              <a:rPr lang="en-US" sz="1600" dirty="0" err="1" smtClean="0"/>
              <a:t>Français</a:t>
            </a:r>
            <a:r>
              <a:rPr lang="en-US" sz="1600" dirty="0" smtClean="0"/>
              <a:t>) qui se </a:t>
            </a:r>
            <a:r>
              <a:rPr lang="en-US" sz="1600" dirty="0" err="1" smtClean="0"/>
              <a:t>battent</a:t>
            </a:r>
            <a:r>
              <a:rPr lang="en-US" sz="1600" dirty="0" smtClean="0"/>
              <a:t> </a:t>
            </a:r>
            <a:r>
              <a:rPr lang="en-US" sz="1600" dirty="0" err="1" smtClean="0"/>
              <a:t>contre</a:t>
            </a:r>
            <a:r>
              <a:rPr lang="en-US" sz="1600" dirty="0" smtClean="0"/>
              <a:t> </a:t>
            </a:r>
            <a:r>
              <a:rPr lang="en-US" sz="1600" dirty="0" err="1" smtClean="0"/>
              <a:t>l’occupation</a:t>
            </a:r>
            <a:r>
              <a:rPr lang="en-US" sz="1600" dirty="0" smtClean="0"/>
              <a:t> romaine avec </a:t>
            </a:r>
            <a:r>
              <a:rPr lang="en-US" sz="1600" dirty="0" err="1" smtClean="0"/>
              <a:t>l’aide</a:t>
            </a:r>
            <a:r>
              <a:rPr lang="en-US" sz="1600" dirty="0" smtClean="0"/>
              <a:t> </a:t>
            </a:r>
            <a:r>
              <a:rPr lang="en-US" sz="1600" dirty="0" err="1" smtClean="0"/>
              <a:t>d’une</a:t>
            </a:r>
            <a:r>
              <a:rPr lang="en-US" sz="1600" dirty="0" smtClean="0"/>
              <a:t> potion </a:t>
            </a:r>
            <a:r>
              <a:rPr lang="en-US" sz="1600" dirty="0" err="1" smtClean="0"/>
              <a:t>magique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Le </a:t>
            </a:r>
            <a:r>
              <a:rPr lang="en-US" sz="1600" dirty="0" err="1" smtClean="0"/>
              <a:t>protagoniste</a:t>
            </a:r>
            <a:r>
              <a:rPr lang="en-US" sz="1600" dirty="0" smtClean="0"/>
              <a:t>  </a:t>
            </a:r>
            <a:r>
              <a:rPr lang="en-US" sz="1600" dirty="0" err="1" smtClean="0"/>
              <a:t>est</a:t>
            </a:r>
            <a:r>
              <a:rPr lang="en-US" sz="1600" dirty="0" smtClean="0"/>
              <a:t> </a:t>
            </a:r>
            <a:r>
              <a:rPr lang="en-US" sz="1600" dirty="0" err="1" smtClean="0">
                <a:hlinkClick r:id="rId5" action="ppaction://hlinkfile" tooltip="Asterix (character)"/>
              </a:rPr>
              <a:t>Astérix</a:t>
            </a:r>
            <a:r>
              <a:rPr lang="en-US" sz="1600" dirty="0" smtClean="0"/>
              <a:t>  qui a </a:t>
            </a:r>
            <a:r>
              <a:rPr lang="en-US" sz="1600" dirty="0" err="1" smtClean="0"/>
              <a:t>une</a:t>
            </a:r>
            <a:r>
              <a:rPr lang="en-US" sz="1600" dirty="0" smtClean="0"/>
              <a:t>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</a:t>
            </a:r>
            <a:r>
              <a:rPr lang="en-US" sz="1600" dirty="0" err="1" smtClean="0"/>
              <a:t>d’aventures</a:t>
            </a:r>
            <a:r>
              <a:rPr lang="en-US" sz="1600" dirty="0" smtClean="0"/>
              <a:t> </a:t>
            </a:r>
            <a:r>
              <a:rPr lang="en-US" sz="1600" dirty="0" err="1" smtClean="0"/>
              <a:t>dans</a:t>
            </a:r>
            <a:r>
              <a:rPr lang="en-US" sz="1600" dirty="0" smtClean="0"/>
              <a:t> son village et </a:t>
            </a:r>
            <a:r>
              <a:rPr lang="en-US" sz="1600" dirty="0" err="1" smtClean="0"/>
              <a:t>autour</a:t>
            </a:r>
            <a:r>
              <a:rPr lang="en-US" sz="1600" dirty="0" smtClean="0"/>
              <a:t> du monde, </a:t>
            </a:r>
            <a:r>
              <a:rPr lang="en-US" sz="1600" dirty="0" err="1" smtClean="0"/>
              <a:t>accompagné</a:t>
            </a:r>
            <a:r>
              <a:rPr lang="en-US" sz="1600" dirty="0" smtClean="0"/>
              <a:t> par </a:t>
            </a:r>
            <a:r>
              <a:rPr lang="en-US" sz="1600" dirty="0" err="1" smtClean="0">
                <a:hlinkClick r:id="rId6" action="ppaction://hlinkfile" tooltip="Obelix"/>
              </a:rPr>
              <a:t>Obélix</a:t>
            </a:r>
            <a:r>
              <a:rPr lang="en-US" sz="1600" dirty="0" smtClean="0">
                <a:hlinkClick r:id="rId6" action="ppaction://hlinkfile" tooltip="Obelix"/>
              </a:rPr>
              <a:t>, </a:t>
            </a:r>
            <a:r>
              <a:rPr lang="en-US" sz="1600" dirty="0" smtClean="0"/>
              <a:t>son </a:t>
            </a:r>
            <a:r>
              <a:rPr lang="en-US" sz="1600" dirty="0" err="1" smtClean="0"/>
              <a:t>ami</a:t>
            </a:r>
            <a:r>
              <a:rPr lang="en-US" sz="1600" dirty="0" smtClean="0"/>
              <a:t> </a:t>
            </a:r>
            <a:r>
              <a:rPr lang="en-US" sz="1600" dirty="0" err="1" smtClean="0"/>
              <a:t>très</a:t>
            </a:r>
            <a:r>
              <a:rPr lang="en-US" sz="1600" dirty="0" smtClean="0"/>
              <a:t> </a:t>
            </a:r>
            <a:r>
              <a:rPr lang="en-US" sz="1600" dirty="0" err="1" smtClean="0"/>
              <a:t>gros</a:t>
            </a:r>
            <a:r>
              <a:rPr lang="en-US" sz="1600" dirty="0" smtClean="0"/>
              <a:t>.</a:t>
            </a:r>
          </a:p>
          <a:p>
            <a:r>
              <a:rPr lang="en-US" sz="1600" dirty="0" err="1" smtClean="0"/>
              <a:t>Cette</a:t>
            </a:r>
            <a:r>
              <a:rPr lang="en-US" sz="1600" dirty="0" smtClean="0"/>
              <a:t>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a </a:t>
            </a:r>
            <a:r>
              <a:rPr lang="en-US" sz="1600" dirty="0" err="1" smtClean="0"/>
              <a:t>été</a:t>
            </a:r>
            <a:r>
              <a:rPr lang="en-US" sz="1600" dirty="0" smtClean="0"/>
              <a:t> </a:t>
            </a:r>
            <a:r>
              <a:rPr lang="en-US" sz="1600" dirty="0" err="1" smtClean="0"/>
              <a:t>traduite</a:t>
            </a:r>
            <a:r>
              <a:rPr lang="en-US" sz="1600" dirty="0" smtClean="0"/>
              <a:t> en 100 </a:t>
            </a:r>
            <a:r>
              <a:rPr lang="en-US" sz="1600" dirty="0" err="1" smtClean="0"/>
              <a:t>langues</a:t>
            </a:r>
            <a:r>
              <a:rPr lang="en-US" sz="1600" dirty="0" smtClean="0"/>
              <a:t> et </a:t>
            </a:r>
            <a:r>
              <a:rPr lang="en-US" sz="1600" dirty="0" err="1" smtClean="0"/>
              <a:t>est</a:t>
            </a:r>
            <a:r>
              <a:rPr lang="en-US" sz="1600" dirty="0" smtClean="0"/>
              <a:t> </a:t>
            </a:r>
            <a:r>
              <a:rPr lang="en-US" sz="1600" dirty="0" err="1" smtClean="0"/>
              <a:t>une</a:t>
            </a:r>
            <a:r>
              <a:rPr lang="en-US" sz="1600" dirty="0" smtClean="0"/>
              <a:t> des </a:t>
            </a:r>
            <a:r>
              <a:rPr lang="en-US" sz="1600" dirty="0" err="1" smtClean="0"/>
              <a:t>bd</a:t>
            </a:r>
            <a:r>
              <a:rPr lang="en-US" sz="1600" dirty="0" smtClean="0"/>
              <a:t> la plus </a:t>
            </a:r>
            <a:r>
              <a:rPr lang="en-US" sz="1600" dirty="0" err="1" smtClean="0"/>
              <a:t>populaire</a:t>
            </a:r>
            <a:r>
              <a:rPr lang="en-US" sz="1600" dirty="0" smtClean="0"/>
              <a:t> du monde.</a:t>
            </a:r>
          </a:p>
          <a:p>
            <a:r>
              <a:rPr lang="en-US" sz="1600" dirty="0" smtClean="0"/>
              <a:t>Il y a 11 films, des </a:t>
            </a:r>
            <a:r>
              <a:rPr lang="en-US" sz="1600" dirty="0" err="1" smtClean="0"/>
              <a:t>jeux</a:t>
            </a:r>
            <a:r>
              <a:rPr lang="en-US" sz="1600" dirty="0" smtClean="0"/>
              <a:t> et un </a:t>
            </a:r>
            <a:r>
              <a:rPr lang="en-US" sz="1600" dirty="0" err="1" smtClean="0"/>
              <a:t>parc</a:t>
            </a:r>
            <a:r>
              <a:rPr lang="en-US" sz="1600" dirty="0" smtClean="0"/>
              <a:t> </a:t>
            </a:r>
            <a:r>
              <a:rPr lang="en-US" sz="1600" dirty="0" err="1" smtClean="0"/>
              <a:t>d’attractions</a:t>
            </a:r>
            <a:r>
              <a:rPr lang="en-US" sz="1600" dirty="0" smtClean="0"/>
              <a:t> </a:t>
            </a:r>
            <a:r>
              <a:rPr lang="en-US" sz="1600" dirty="0" err="1" smtClean="0"/>
              <a:t>près</a:t>
            </a:r>
            <a:r>
              <a:rPr lang="en-US" sz="1600" dirty="0" smtClean="0"/>
              <a:t> de Paris </a:t>
            </a:r>
            <a:r>
              <a:rPr lang="en-US" sz="1600" dirty="0" err="1" smtClean="0"/>
              <a:t>basés</a:t>
            </a:r>
            <a:r>
              <a:rPr lang="en-US" sz="1600" dirty="0" smtClean="0"/>
              <a:t> </a:t>
            </a:r>
            <a:r>
              <a:rPr lang="en-US" sz="1600" dirty="0" err="1" smtClean="0"/>
              <a:t>sur</a:t>
            </a:r>
            <a:r>
              <a:rPr lang="en-US" sz="1600" dirty="0" smtClean="0"/>
              <a:t> la </a:t>
            </a:r>
            <a:r>
              <a:rPr lang="en-US" sz="1600" dirty="0" err="1" smtClean="0"/>
              <a:t>série</a:t>
            </a:r>
            <a:r>
              <a:rPr lang="en-US" sz="1600" dirty="0" smtClean="0"/>
              <a:t> </a:t>
            </a:r>
            <a:r>
              <a:rPr lang="en-US" sz="1600" dirty="0" err="1" smtClean="0"/>
              <a:t>Astérix</a:t>
            </a:r>
            <a:r>
              <a:rPr lang="en-US" sz="1600" dirty="0" smtClean="0"/>
              <a:t>. On a </a:t>
            </a:r>
            <a:r>
              <a:rPr lang="en-US" sz="1600" dirty="0" err="1" smtClean="0"/>
              <a:t>vendu</a:t>
            </a:r>
            <a:r>
              <a:rPr lang="en-US" sz="1600" dirty="0" smtClean="0"/>
              <a:t> 325 million de copies des </a:t>
            </a:r>
            <a:r>
              <a:rPr lang="en-US" sz="1600" dirty="0" err="1" smtClean="0"/>
              <a:t>livres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7" name="Picture 6" descr="asteri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392817" cy="2362200"/>
          </a:xfrm>
          <a:prstGeom prst="rect">
            <a:avLst/>
          </a:prstGeom>
        </p:spPr>
      </p:pic>
      <p:pic>
        <p:nvPicPr>
          <p:cNvPr id="8" name="Picture 7" descr="ASTRIX~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800" y="3657600"/>
            <a:ext cx="2242820" cy="30583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67000" y="4495800"/>
            <a:ext cx="2286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Formation </a:t>
            </a:r>
            <a:r>
              <a:rPr lang="en-US" dirty="0" err="1" smtClean="0"/>
              <a:t>tortue</a:t>
            </a:r>
            <a:r>
              <a:rPr lang="en-US" dirty="0" smtClean="0"/>
              <a:t>:</a:t>
            </a:r>
          </a:p>
          <a:p>
            <a:r>
              <a:rPr lang="en-US" dirty="0" smtClean="0">
                <a:hlinkClick r:id="rId9"/>
              </a:rPr>
              <a:t>http://www.youtube.com/watch?v=CIDU8HTjTlw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/>
          <a:lstStyle/>
          <a:p>
            <a:r>
              <a:rPr lang="en-US" dirty="0" smtClean="0"/>
              <a:t>Le village </a:t>
            </a:r>
            <a:r>
              <a:rPr lang="en-US" dirty="0" err="1" smtClean="0"/>
              <a:t>d’Astérix</a:t>
            </a:r>
            <a:endParaRPr lang="en-US" dirty="0"/>
          </a:p>
        </p:txBody>
      </p:sp>
      <p:pic>
        <p:nvPicPr>
          <p:cNvPr id="9" name="Content Placeholder 8" descr="Asterix_-_Cast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295400"/>
            <a:ext cx="7620000" cy="5359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parc</a:t>
            </a:r>
            <a:r>
              <a:rPr lang="en-US" dirty="0" smtClean="0"/>
              <a:t> </a:t>
            </a:r>
            <a:r>
              <a:rPr lang="en-US" dirty="0" err="1" smtClean="0"/>
              <a:t>Astérix</a:t>
            </a:r>
            <a:endParaRPr lang="en-US" dirty="0"/>
          </a:p>
        </p:txBody>
      </p:sp>
      <p:pic>
        <p:nvPicPr>
          <p:cNvPr id="12" name="Content Placeholder 11" descr="asterix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1304"/>
          <a:stretch>
            <a:fillRect/>
          </a:stretch>
        </p:blipFill>
        <p:spPr>
          <a:xfrm>
            <a:off x="152400" y="3886200"/>
            <a:ext cx="2721997" cy="2971800"/>
          </a:xfrm>
        </p:spPr>
      </p:pic>
      <p:pic>
        <p:nvPicPr>
          <p:cNvPr id="11" name="Content Placeholder 10" descr="Asterix_Obelix_characters_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95390" y="3503771"/>
            <a:ext cx="744220" cy="718820"/>
          </a:xfrm>
        </p:spPr>
      </p:pic>
      <p:pic>
        <p:nvPicPr>
          <p:cNvPr id="6" name="Picture 5" descr="ASTERIX%20%202%20ENFAN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12102" y="304800"/>
            <a:ext cx="1768896" cy="2895600"/>
          </a:xfrm>
          <a:prstGeom prst="rect">
            <a:avLst/>
          </a:prstGeom>
        </p:spPr>
      </p:pic>
      <p:pic>
        <p:nvPicPr>
          <p:cNvPr id="13" name="Picture 12" descr="Parc_Asterix-Noel_2009-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7400" y="1752600"/>
            <a:ext cx="4566271" cy="3036570"/>
          </a:xfrm>
          <a:prstGeom prst="rect">
            <a:avLst/>
          </a:prstGeom>
        </p:spPr>
      </p:pic>
      <p:pic>
        <p:nvPicPr>
          <p:cNvPr id="14" name="Picture 13" descr="Parc_Asterix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4800" y="0"/>
            <a:ext cx="2467478" cy="178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715000" y="1600200"/>
            <a:ext cx="29718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r>
              <a:rPr lang="en-US" dirty="0" smtClean="0"/>
              <a:t> </a:t>
            </a:r>
            <a:r>
              <a:rPr lang="en-US" dirty="0" err="1" smtClean="0"/>
              <a:t>partage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frontière</a:t>
            </a:r>
            <a:r>
              <a:rPr lang="en-US" dirty="0" smtClean="0"/>
              <a:t> avec la </a:t>
            </a:r>
            <a:r>
              <a:rPr lang="en-US" dirty="0"/>
              <a:t>F</a:t>
            </a:r>
            <a:r>
              <a:rPr lang="en-US" dirty="0" smtClean="0"/>
              <a:t>rance, le Luxembourg, </a:t>
            </a:r>
            <a:r>
              <a:rPr lang="en-US" dirty="0" err="1" smtClean="0"/>
              <a:t>l’Allemagne</a:t>
            </a:r>
            <a:r>
              <a:rPr lang="en-US" dirty="0" smtClean="0"/>
              <a:t> et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l’ </a:t>
            </a:r>
            <a:r>
              <a:rPr lang="en-US" dirty="0" err="1" smtClean="0"/>
              <a:t>Hollande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(Pays Bas).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BELGIQU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524000"/>
            <a:ext cx="5641949" cy="4612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Schtroumpfs</a:t>
            </a:r>
            <a:endParaRPr lang="en-US" dirty="0"/>
          </a:p>
        </p:txBody>
      </p:sp>
      <p:pic>
        <p:nvPicPr>
          <p:cNvPr id="5" name="Content Placeholder 4" descr="smurf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3302265"/>
            <a:ext cx="4038600" cy="1121833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2514600"/>
            <a:ext cx="7467600" cy="2514600"/>
          </a:xfrm>
        </p:spPr>
        <p:txBody>
          <a:bodyPr>
            <a:normAutofit/>
          </a:bodyPr>
          <a:lstStyle/>
          <a:p>
            <a:r>
              <a:rPr lang="fr-FR" sz="2200" b="1" i="1" dirty="0" smtClean="0"/>
              <a:t>Les Schtroumpfs</a:t>
            </a:r>
            <a:r>
              <a:rPr lang="fr-FR" sz="2200" dirty="0" smtClean="0"/>
              <a:t> est une série de </a:t>
            </a:r>
            <a:r>
              <a:rPr lang="fr-FR" sz="2200" dirty="0" smtClean="0">
                <a:hlinkClick r:id="rId3" action="ppaction://hlinkfile" tooltip="Bande dessinée belge"/>
              </a:rPr>
              <a:t>bande dessinée belge</a:t>
            </a:r>
            <a:r>
              <a:rPr lang="fr-FR" sz="2200" dirty="0" smtClean="0"/>
              <a:t> de </a:t>
            </a:r>
            <a:r>
              <a:rPr lang="fr-FR" sz="2200" dirty="0" smtClean="0">
                <a:hlinkClick r:id="rId4" action="ppaction://hlinkfile" tooltip="Peyo"/>
              </a:rPr>
              <a:t>Peyo</a:t>
            </a:r>
            <a:r>
              <a:rPr lang="fr-FR" sz="2200" dirty="0" smtClean="0"/>
              <a:t> qui raconte l'histoire d'un peuple imaginaire de petites créatures bleues. Ils habitent un village champignon au centre d'une vaste forêt. </a:t>
            </a:r>
          </a:p>
          <a:p>
            <a:r>
              <a:rPr lang="fr-FR" sz="2200" dirty="0" smtClean="0"/>
              <a:t>Le premier album a été créé en 1958. Après la mort de Peyo en 1992, son fils </a:t>
            </a:r>
            <a:r>
              <a:rPr lang="fr-FR" sz="2200" dirty="0" smtClean="0">
                <a:hlinkClick r:id="rId5" action="ppaction://hlinkfile" tooltip="Thierry Culliford"/>
              </a:rPr>
              <a:t>Thierry </a:t>
            </a:r>
            <a:r>
              <a:rPr lang="fr-FR" sz="2200" dirty="0" err="1" smtClean="0">
                <a:hlinkClick r:id="rId5" action="ppaction://hlinkfile" tooltip="Thierry Culliford"/>
              </a:rPr>
              <a:t>Culliford</a:t>
            </a:r>
            <a:r>
              <a:rPr lang="fr-FR" sz="2200" dirty="0" smtClean="0"/>
              <a:t> a participe à la création des nouveaux albums.</a:t>
            </a:r>
          </a:p>
          <a:p>
            <a:endParaRPr lang="en-US" dirty="0"/>
          </a:p>
        </p:txBody>
      </p:sp>
      <p:pic>
        <p:nvPicPr>
          <p:cNvPr id="6" name="Picture 5" descr="smurf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3000" y="533400"/>
            <a:ext cx="6858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0"/>
            <a:ext cx="3733800" cy="2057400"/>
          </a:xfrm>
        </p:spPr>
        <p:txBody>
          <a:bodyPr>
            <a:normAutofit/>
          </a:bodyPr>
          <a:lstStyle/>
          <a:p>
            <a:r>
              <a:rPr lang="en-US" dirty="0" err="1" smtClean="0"/>
              <a:t>Autres</a:t>
            </a:r>
            <a:r>
              <a:rPr lang="en-US" dirty="0" smtClean="0"/>
              <a:t> </a:t>
            </a:r>
            <a:r>
              <a:rPr lang="en-US" dirty="0" err="1" smtClean="0"/>
              <a:t>Villes</a:t>
            </a:r>
            <a:r>
              <a:rPr lang="en-US" dirty="0" smtClean="0"/>
              <a:t> </a:t>
            </a:r>
            <a:r>
              <a:rPr lang="en-US" dirty="0" err="1" smtClean="0"/>
              <a:t>Importantes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err="1" smtClean="0"/>
              <a:t>Liège</a:t>
            </a:r>
            <a:endParaRPr lang="en-US" dirty="0"/>
          </a:p>
        </p:txBody>
      </p:sp>
      <p:pic>
        <p:nvPicPr>
          <p:cNvPr id="8" name="Content Placeholder 7" descr="lpalaisdesprinceslieg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61171"/>
            <a:ext cx="4038600" cy="3004021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133600"/>
            <a:ext cx="4038600" cy="4525963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La première ville touristique de Wallonie est Liège.  La ville est divisée par la rivière la Meuse, et entourée par les collines et les bois. Il y a les quartiers charmants et animés.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r>
              <a:rPr lang="fr-FR" dirty="0" smtClean="0"/>
              <a:t>Les alentours de la ville offrent également de multiples possibilités de promenades et visites touristiques.</a:t>
            </a:r>
          </a:p>
          <a:p>
            <a:endParaRPr lang="en-US" dirty="0"/>
          </a:p>
        </p:txBody>
      </p:sp>
      <p:pic>
        <p:nvPicPr>
          <p:cNvPr id="6" name="Picture 5" descr="Liege_and_the_river_Meuse_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04800"/>
            <a:ext cx="4807468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808038"/>
          </a:xfrm>
        </p:spPr>
        <p:txBody>
          <a:bodyPr/>
          <a:lstStyle/>
          <a:p>
            <a:r>
              <a:rPr lang="en-US" dirty="0" smtClean="0"/>
              <a:t>Bruges</a:t>
            </a:r>
            <a:endParaRPr lang="en-US" dirty="0"/>
          </a:p>
        </p:txBody>
      </p:sp>
      <p:pic>
        <p:nvPicPr>
          <p:cNvPr id="5" name="Content Placeholder 4" descr="bruges_boa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04937" y="2553494"/>
            <a:ext cx="2143125" cy="2619375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066800"/>
            <a:ext cx="3581400" cy="3352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Bruges, en </a:t>
            </a:r>
            <a:r>
              <a:rPr lang="en-US" dirty="0" err="1" smtClean="0"/>
              <a:t>français</a:t>
            </a:r>
            <a:r>
              <a:rPr lang="en-US" dirty="0" smtClean="0"/>
              <a:t>, (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Brugge</a:t>
            </a:r>
            <a:r>
              <a:rPr lang="en-US" dirty="0" smtClean="0"/>
              <a:t> en </a:t>
            </a:r>
            <a:r>
              <a:rPr lang="en-US" dirty="0" err="1" smtClean="0"/>
              <a:t>flamand</a:t>
            </a:r>
            <a:r>
              <a:rPr lang="en-US" dirty="0" smtClean="0"/>
              <a:t>)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ville</a:t>
            </a:r>
            <a:r>
              <a:rPr lang="en-US" dirty="0" smtClean="0"/>
              <a:t> </a:t>
            </a:r>
            <a:r>
              <a:rPr lang="en-US" dirty="0" err="1" smtClean="0"/>
              <a:t>bien</a:t>
            </a:r>
            <a:r>
              <a:rPr lang="en-US" dirty="0" smtClean="0"/>
              <a:t> </a:t>
            </a:r>
            <a:r>
              <a:rPr lang="en-US" dirty="0" err="1" smtClean="0"/>
              <a:t>préservée</a:t>
            </a:r>
            <a:r>
              <a:rPr lang="en-US" dirty="0" smtClean="0"/>
              <a:t> du </a:t>
            </a:r>
            <a:r>
              <a:rPr lang="en-US" dirty="0" err="1" smtClean="0"/>
              <a:t>Moyen</a:t>
            </a:r>
            <a:r>
              <a:rPr lang="en-US" dirty="0" smtClean="0"/>
              <a:t> Age.  </a:t>
            </a:r>
          </a:p>
          <a:p>
            <a:r>
              <a:rPr lang="en-US" dirty="0" smtClean="0"/>
              <a:t>Il y a un </a:t>
            </a:r>
            <a:r>
              <a:rPr lang="en-US" dirty="0" err="1" smtClean="0"/>
              <a:t>musée</a:t>
            </a:r>
            <a:r>
              <a:rPr lang="en-US" dirty="0" smtClean="0"/>
              <a:t> d’art </a:t>
            </a:r>
            <a:r>
              <a:rPr lang="en-US" dirty="0" err="1" smtClean="0"/>
              <a:t>flamand</a:t>
            </a:r>
            <a:r>
              <a:rPr lang="en-US" dirty="0" smtClean="0"/>
              <a:t> et </a:t>
            </a:r>
            <a:r>
              <a:rPr lang="en-US" dirty="0" err="1" smtClean="0"/>
              <a:t>aussi</a:t>
            </a:r>
            <a:r>
              <a:rPr lang="en-US" dirty="0" smtClean="0"/>
              <a:t> un </a:t>
            </a:r>
            <a:r>
              <a:rPr lang="en-US" dirty="0" err="1" smtClean="0"/>
              <a:t>musée</a:t>
            </a:r>
            <a:r>
              <a:rPr lang="en-US" dirty="0" smtClean="0"/>
              <a:t> d’art </a:t>
            </a:r>
            <a:r>
              <a:rPr lang="en-US" dirty="0" err="1" smtClean="0"/>
              <a:t>moderne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On </a:t>
            </a:r>
            <a:r>
              <a:rPr lang="en-US" dirty="0" err="1" smtClean="0"/>
              <a:t>peut</a:t>
            </a:r>
            <a:r>
              <a:rPr lang="en-US" dirty="0" smtClean="0"/>
              <a:t> </a:t>
            </a:r>
            <a:r>
              <a:rPr lang="en-US" dirty="0" err="1" smtClean="0"/>
              <a:t>visiter</a:t>
            </a:r>
            <a:r>
              <a:rPr lang="en-US" dirty="0" smtClean="0"/>
              <a:t> la tour des cloches pour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vue</a:t>
            </a:r>
            <a:r>
              <a:rPr lang="en-US" dirty="0" smtClean="0"/>
              <a:t> </a:t>
            </a:r>
            <a:r>
              <a:rPr lang="en-US" dirty="0" err="1" smtClean="0"/>
              <a:t>impressionante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Bruges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devenu</a:t>
            </a:r>
            <a:r>
              <a:rPr lang="en-US" dirty="0" smtClean="0"/>
              <a:t> riche au </a:t>
            </a:r>
            <a:r>
              <a:rPr lang="en-US" dirty="0" err="1" smtClean="0"/>
              <a:t>Moyen</a:t>
            </a:r>
            <a:r>
              <a:rPr lang="en-US" dirty="0" smtClean="0"/>
              <a:t> age à cause de </a:t>
            </a:r>
            <a:r>
              <a:rPr lang="en-US" dirty="0" err="1" smtClean="0"/>
              <a:t>l’industrie</a:t>
            </a:r>
            <a:r>
              <a:rPr lang="en-US" dirty="0" smtClean="0"/>
              <a:t> du </a:t>
            </a:r>
            <a:r>
              <a:rPr lang="en-US" dirty="0" err="1" smtClean="0"/>
              <a:t>textil</a:t>
            </a:r>
            <a:r>
              <a:rPr lang="en-US" dirty="0" smtClean="0"/>
              <a:t>. </a:t>
            </a:r>
            <a:r>
              <a:rPr lang="en-US" dirty="0" err="1" smtClean="0"/>
              <a:t>Maintenant</a:t>
            </a:r>
            <a:r>
              <a:rPr lang="en-US" dirty="0" smtClean="0"/>
              <a:t>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les </a:t>
            </a:r>
            <a:r>
              <a:rPr lang="en-US" dirty="0" err="1" smtClean="0"/>
              <a:t>touristes</a:t>
            </a:r>
            <a:r>
              <a:rPr lang="en-US" dirty="0" smtClean="0"/>
              <a:t> qui </a:t>
            </a:r>
            <a:r>
              <a:rPr lang="en-US" dirty="0" err="1" smtClean="0"/>
              <a:t>apportent</a:t>
            </a:r>
            <a:r>
              <a:rPr lang="en-US" dirty="0" smtClean="0"/>
              <a:t> les </a:t>
            </a:r>
            <a:r>
              <a:rPr lang="en-US" dirty="0" err="1" smtClean="0"/>
              <a:t>richesses</a:t>
            </a:r>
            <a:r>
              <a:rPr lang="en-US" dirty="0" smtClean="0"/>
              <a:t> à la </a:t>
            </a:r>
            <a:r>
              <a:rPr lang="en-US" dirty="0" err="1" smtClean="0"/>
              <a:t>ville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6" name="Picture 5" descr="bruge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447800"/>
            <a:ext cx="5080000" cy="370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228600"/>
            <a:ext cx="2819400" cy="808038"/>
          </a:xfrm>
        </p:spPr>
        <p:txBody>
          <a:bodyPr/>
          <a:lstStyle/>
          <a:p>
            <a:r>
              <a:rPr lang="en-US" dirty="0" smtClean="0"/>
              <a:t>Bruges</a:t>
            </a:r>
            <a:endParaRPr lang="en-US" dirty="0"/>
          </a:p>
        </p:txBody>
      </p:sp>
      <p:pic>
        <p:nvPicPr>
          <p:cNvPr id="8" name="Content Placeholder 7" descr="bruges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15094"/>
          <a:stretch>
            <a:fillRect/>
          </a:stretch>
        </p:blipFill>
        <p:spPr>
          <a:xfrm>
            <a:off x="152400" y="152400"/>
            <a:ext cx="4038600" cy="2286000"/>
          </a:xfrm>
        </p:spPr>
      </p:pic>
      <p:pic>
        <p:nvPicPr>
          <p:cNvPr id="11" name="Content Placeholder 10" descr="bruges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91200" y="914400"/>
            <a:ext cx="2997155" cy="4525963"/>
          </a:xfrm>
        </p:spPr>
      </p:pic>
      <p:pic>
        <p:nvPicPr>
          <p:cNvPr id="9" name="Picture 8" descr="bruges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2895600"/>
            <a:ext cx="49530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dennespl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314" y="0"/>
            <a:ext cx="2771686" cy="26479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forêt</a:t>
            </a:r>
            <a:r>
              <a:rPr lang="en-US" dirty="0" smtClean="0"/>
              <a:t> des Ardennes</a:t>
            </a:r>
            <a:endParaRPr lang="en-US" dirty="0"/>
          </a:p>
        </p:txBody>
      </p:sp>
      <p:pic>
        <p:nvPicPr>
          <p:cNvPr id="5" name="Content Placeholder 4" descr="ardenne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r="14133" b="13462"/>
          <a:stretch>
            <a:fillRect/>
          </a:stretch>
        </p:blipFill>
        <p:spPr>
          <a:xfrm>
            <a:off x="152400" y="1905000"/>
            <a:ext cx="5332308" cy="35814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2713037"/>
            <a:ext cx="35814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Faire du camping, de la </a:t>
            </a:r>
            <a:r>
              <a:rPr lang="en-US" dirty="0" err="1" smtClean="0"/>
              <a:t>randonnée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du </a:t>
            </a:r>
            <a:r>
              <a:rPr lang="en-US" dirty="0" err="1" smtClean="0"/>
              <a:t>vélo</a:t>
            </a:r>
            <a:r>
              <a:rPr lang="en-US" dirty="0" smtClean="0"/>
              <a:t> tout-terrain,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les </a:t>
            </a:r>
            <a:r>
              <a:rPr lang="en-US" dirty="0" err="1" smtClean="0"/>
              <a:t>activités</a:t>
            </a:r>
            <a:r>
              <a:rPr lang="en-US" dirty="0" smtClean="0"/>
              <a:t> super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forêt</a:t>
            </a:r>
            <a:r>
              <a:rPr lang="en-US" dirty="0" smtClean="0"/>
              <a:t> des Ardennes.</a:t>
            </a:r>
          </a:p>
          <a:p>
            <a:r>
              <a:rPr lang="en-US" dirty="0" err="1" smtClean="0"/>
              <a:t>C’était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cette</a:t>
            </a:r>
            <a:r>
              <a:rPr lang="en-US" dirty="0" smtClean="0"/>
              <a:t> </a:t>
            </a:r>
            <a:r>
              <a:rPr lang="en-US" dirty="0" err="1" smtClean="0"/>
              <a:t>forêt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de </a:t>
            </a:r>
            <a:r>
              <a:rPr lang="en-US" dirty="0" err="1" smtClean="0"/>
              <a:t>grandes</a:t>
            </a:r>
            <a:r>
              <a:rPr lang="en-US" dirty="0" smtClean="0"/>
              <a:t> </a:t>
            </a:r>
            <a:r>
              <a:rPr lang="en-US" dirty="0" err="1" smtClean="0"/>
              <a:t>batailles</a:t>
            </a:r>
            <a:r>
              <a:rPr lang="en-US" dirty="0" smtClean="0"/>
              <a:t> de la 2ème Guerre </a:t>
            </a:r>
            <a:r>
              <a:rPr lang="en-US" dirty="0" err="1" smtClean="0"/>
              <a:t>Mondiale</a:t>
            </a:r>
            <a:r>
              <a:rPr lang="en-US" dirty="0" smtClean="0"/>
              <a:t> </a:t>
            </a:r>
            <a:r>
              <a:rPr lang="en-US" dirty="0" err="1" smtClean="0"/>
              <a:t>ont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lieu.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produits</a:t>
            </a:r>
            <a:r>
              <a:rPr lang="en-US" dirty="0" smtClean="0"/>
              <a:t> </a:t>
            </a:r>
            <a:r>
              <a:rPr lang="en-US" dirty="0" err="1" smtClean="0"/>
              <a:t>belges</a:t>
            </a:r>
            <a:endParaRPr lang="en-US" dirty="0"/>
          </a:p>
        </p:txBody>
      </p:sp>
      <p:pic>
        <p:nvPicPr>
          <p:cNvPr id="5" name="Content Placeholder 4" descr="cho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19200"/>
            <a:ext cx="3478693" cy="5310981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connue</a:t>
            </a:r>
            <a:r>
              <a:rPr lang="en-US" dirty="0" smtClean="0"/>
              <a:t> </a:t>
            </a:r>
            <a:r>
              <a:rPr lang="en-US" dirty="0" err="1" smtClean="0"/>
              <a:t>autour</a:t>
            </a:r>
            <a:r>
              <a:rPr lang="en-US" dirty="0" smtClean="0"/>
              <a:t> du monde pour la </a:t>
            </a:r>
            <a:r>
              <a:rPr lang="en-US" dirty="0" err="1" smtClean="0"/>
              <a:t>qualité</a:t>
            </a:r>
            <a:r>
              <a:rPr lang="en-US" dirty="0" smtClean="0"/>
              <a:t> de son </a:t>
            </a:r>
            <a:r>
              <a:rPr lang="en-US" dirty="0" err="1" smtClean="0"/>
              <a:t>chocolat</a:t>
            </a:r>
            <a:r>
              <a:rPr lang="en-US" dirty="0" smtClean="0"/>
              <a:t> et de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bière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7" name="Picture 6" descr="belgian_beer_hea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4191000"/>
            <a:ext cx="4855464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gauffres</a:t>
            </a:r>
            <a:endParaRPr lang="en-US" dirty="0"/>
          </a:p>
        </p:txBody>
      </p:sp>
      <p:pic>
        <p:nvPicPr>
          <p:cNvPr id="7" name="Content Placeholder 6" descr="belgauf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8696" t="7246" r="14130" b="11594"/>
          <a:stretch>
            <a:fillRect/>
          </a:stretch>
        </p:blipFill>
        <p:spPr>
          <a:xfrm>
            <a:off x="304800" y="1295400"/>
            <a:ext cx="5410200" cy="42672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38800" y="1219200"/>
            <a:ext cx="3352800" cy="4525963"/>
          </a:xfrm>
        </p:spPr>
        <p:txBody>
          <a:bodyPr/>
          <a:lstStyle/>
          <a:p>
            <a:r>
              <a:rPr lang="en-US" dirty="0" smtClean="0"/>
              <a:t>On mange les </a:t>
            </a:r>
            <a:r>
              <a:rPr lang="en-US" dirty="0" err="1" smtClean="0"/>
              <a:t>gauffres</a:t>
            </a:r>
            <a:r>
              <a:rPr lang="en-US" dirty="0" smtClean="0"/>
              <a:t> </a:t>
            </a:r>
            <a:r>
              <a:rPr lang="en-US" dirty="0" err="1" smtClean="0"/>
              <a:t>belges</a:t>
            </a:r>
            <a:r>
              <a:rPr lang="en-US" dirty="0" smtClean="0"/>
              <a:t> avec de la crème Chantilly et des </a:t>
            </a:r>
            <a:r>
              <a:rPr lang="en-US" dirty="0" err="1" smtClean="0"/>
              <a:t>autres</a:t>
            </a:r>
            <a:r>
              <a:rPr lang="en-US" dirty="0" smtClean="0"/>
              <a:t> </a:t>
            </a:r>
            <a:r>
              <a:rPr lang="en-US" dirty="0" err="1" smtClean="0"/>
              <a:t>choses</a:t>
            </a:r>
            <a:r>
              <a:rPr lang="en-US" dirty="0" smtClean="0"/>
              <a:t> </a:t>
            </a:r>
            <a:r>
              <a:rPr lang="en-US" dirty="0" err="1" smtClean="0"/>
              <a:t>délicieuses</a:t>
            </a:r>
            <a:r>
              <a:rPr lang="en-US" dirty="0" smtClean="0"/>
              <a:t>.  </a:t>
            </a:r>
            <a:endParaRPr lang="en-US" dirty="0"/>
          </a:p>
        </p:txBody>
      </p:sp>
      <p:pic>
        <p:nvPicPr>
          <p:cNvPr id="8" name="Picture 7" descr="belgau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6325" y="3886200"/>
            <a:ext cx="425767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elfr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0"/>
            <a:ext cx="3733800" cy="1143000"/>
          </a:xfrm>
        </p:spPr>
        <p:txBody>
          <a:bodyPr/>
          <a:lstStyle/>
          <a:p>
            <a:r>
              <a:rPr lang="en-US" dirty="0" smtClean="0"/>
              <a:t>Les frites</a:t>
            </a:r>
            <a:endParaRPr lang="en-US" dirty="0"/>
          </a:p>
        </p:txBody>
      </p:sp>
      <p:pic>
        <p:nvPicPr>
          <p:cNvPr id="12" name="Content Placeholder 11" descr="belgian-frie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705600" y="152400"/>
            <a:ext cx="2028825" cy="16383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905000"/>
            <a:ext cx="33528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On a </a:t>
            </a:r>
            <a:r>
              <a:rPr lang="en-US" dirty="0" err="1" smtClean="0"/>
              <a:t>mangé</a:t>
            </a:r>
            <a:r>
              <a:rPr lang="en-US" dirty="0" smtClean="0"/>
              <a:t> des frites pour la première </a:t>
            </a:r>
            <a:r>
              <a:rPr lang="en-US" dirty="0" err="1" smtClean="0"/>
              <a:t>fois</a:t>
            </a:r>
            <a:r>
              <a:rPr lang="en-US" dirty="0" smtClean="0"/>
              <a:t> en </a:t>
            </a:r>
            <a:r>
              <a:rPr lang="en-US" dirty="0" err="1" smtClean="0"/>
              <a:t>Belgique</a:t>
            </a:r>
            <a:r>
              <a:rPr lang="en-US" dirty="0" smtClean="0"/>
              <a:t> en 1680.</a:t>
            </a:r>
          </a:p>
          <a:p>
            <a:r>
              <a:rPr lang="en-US" dirty="0" smtClean="0"/>
              <a:t>On </a:t>
            </a:r>
            <a:r>
              <a:rPr lang="en-US" dirty="0" err="1" smtClean="0"/>
              <a:t>n’avait</a:t>
            </a:r>
            <a:r>
              <a:rPr lang="en-US" dirty="0" smtClean="0"/>
              <a:t> pas de </a:t>
            </a:r>
            <a:r>
              <a:rPr lang="en-US" dirty="0" err="1" smtClean="0"/>
              <a:t>poisson</a:t>
            </a:r>
            <a:r>
              <a:rPr lang="en-US" dirty="0" smtClean="0"/>
              <a:t> à manger et au lieu de </a:t>
            </a:r>
            <a:r>
              <a:rPr lang="en-US" dirty="0" err="1" smtClean="0"/>
              <a:t>mourir</a:t>
            </a:r>
            <a:r>
              <a:rPr lang="en-US" dirty="0" smtClean="0"/>
              <a:t> de </a:t>
            </a:r>
            <a:r>
              <a:rPr lang="en-US" dirty="0" err="1" smtClean="0"/>
              <a:t>faim</a:t>
            </a:r>
            <a:r>
              <a:rPr lang="en-US" dirty="0" smtClean="0"/>
              <a:t>, on a </a:t>
            </a:r>
            <a:r>
              <a:rPr lang="en-US" dirty="0" err="1" smtClean="0"/>
              <a:t>décidé</a:t>
            </a:r>
            <a:r>
              <a:rPr lang="en-US" dirty="0" smtClean="0"/>
              <a:t> de manger les pommes de </a:t>
            </a:r>
            <a:r>
              <a:rPr lang="en-US" dirty="0" err="1" smtClean="0"/>
              <a:t>terre</a:t>
            </a:r>
            <a:r>
              <a:rPr lang="en-US" dirty="0" smtClean="0"/>
              <a:t> frites.</a:t>
            </a:r>
          </a:p>
          <a:p>
            <a:r>
              <a:rPr lang="en-US" dirty="0" smtClean="0"/>
              <a:t>En </a:t>
            </a:r>
            <a:r>
              <a:rPr lang="en-US" dirty="0" err="1" smtClean="0"/>
              <a:t>Belgique</a:t>
            </a:r>
            <a:r>
              <a:rPr lang="en-US" dirty="0" smtClean="0"/>
              <a:t>, on mange les frites avec de la mayonnaise </a:t>
            </a:r>
            <a:r>
              <a:rPr lang="en-US" dirty="0" err="1" smtClean="0"/>
              <a:t>ou</a:t>
            </a:r>
            <a:r>
              <a:rPr lang="en-US" dirty="0" smtClean="0"/>
              <a:t> de la </a:t>
            </a:r>
            <a:r>
              <a:rPr lang="en-US" dirty="0" err="1" smtClean="0"/>
              <a:t>moutarde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228600"/>
            <a:ext cx="3124200" cy="1143000"/>
          </a:xfrm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dentelle</a:t>
            </a:r>
            <a:endParaRPr lang="en-US" dirty="0"/>
          </a:p>
        </p:txBody>
      </p:sp>
      <p:pic>
        <p:nvPicPr>
          <p:cNvPr id="5" name="Content Placeholder 4" descr="lace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00800" y="304800"/>
            <a:ext cx="1828800" cy="267004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3200400"/>
            <a:ext cx="3200400" cy="2925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On a </a:t>
            </a:r>
            <a:r>
              <a:rPr lang="en-US" dirty="0" err="1" smtClean="0"/>
              <a:t>commencé</a:t>
            </a:r>
            <a:r>
              <a:rPr lang="en-US" dirty="0" smtClean="0"/>
              <a:t> à faire la </a:t>
            </a:r>
            <a:r>
              <a:rPr lang="en-US" dirty="0" err="1" smtClean="0"/>
              <a:t>dentelle</a:t>
            </a:r>
            <a:r>
              <a:rPr lang="en-US" dirty="0" smtClean="0"/>
              <a:t> </a:t>
            </a:r>
            <a:r>
              <a:rPr lang="en-US" dirty="0" err="1" smtClean="0"/>
              <a:t>belge</a:t>
            </a:r>
            <a:r>
              <a:rPr lang="en-US" dirty="0" smtClean="0"/>
              <a:t> au </a:t>
            </a:r>
            <a:r>
              <a:rPr lang="en-US" dirty="0" err="1" smtClean="0"/>
              <a:t>Moyen</a:t>
            </a:r>
            <a:r>
              <a:rPr lang="en-US" dirty="0" smtClean="0"/>
              <a:t> Age.</a:t>
            </a:r>
          </a:p>
          <a:p>
            <a:r>
              <a:rPr lang="en-US" dirty="0" smtClean="0"/>
              <a:t>On continue à la faire à la main de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jours</a:t>
            </a:r>
            <a:r>
              <a:rPr lang="en-US" dirty="0" smtClean="0"/>
              <a:t> à Bruges et à </a:t>
            </a:r>
            <a:r>
              <a:rPr lang="en-US" dirty="0" err="1" smtClean="0"/>
              <a:t>Bruxelles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 descr="lac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4495800"/>
            <a:ext cx="3908978" cy="2362200"/>
          </a:xfrm>
          <a:prstGeom prst="rect">
            <a:avLst/>
          </a:prstGeom>
        </p:spPr>
      </p:pic>
      <p:pic>
        <p:nvPicPr>
          <p:cNvPr id="7" name="Picture 6" descr="lace4.jpg"/>
          <p:cNvPicPr>
            <a:picLocks noChangeAspect="1"/>
          </p:cNvPicPr>
          <p:nvPr/>
        </p:nvPicPr>
        <p:blipFill>
          <a:blip r:embed="rId4" cstate="print"/>
          <a:srcRect l="15027" t="8197" r="9836" b="26230"/>
          <a:stretch>
            <a:fillRect/>
          </a:stretch>
        </p:blipFill>
        <p:spPr>
          <a:xfrm>
            <a:off x="0" y="0"/>
            <a:ext cx="2667000" cy="3048000"/>
          </a:xfrm>
          <a:prstGeom prst="rect">
            <a:avLst/>
          </a:prstGeom>
        </p:spPr>
      </p:pic>
      <p:pic>
        <p:nvPicPr>
          <p:cNvPr id="8" name="Picture 7" descr="lace5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09800" y="2209800"/>
            <a:ext cx="3276600" cy="2587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bientôt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334000" y="1676400"/>
            <a:ext cx="2971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La situation </a:t>
            </a:r>
            <a:r>
              <a:rPr lang="en-US" dirty="0" err="1" smtClean="0"/>
              <a:t>géographique</a:t>
            </a:r>
            <a:r>
              <a:rPr lang="en-US" dirty="0" smtClean="0"/>
              <a:t> </a:t>
            </a:r>
            <a:r>
              <a:rPr lang="en-US" dirty="0" err="1" smtClean="0"/>
              <a:t>contribue</a:t>
            </a:r>
            <a:r>
              <a:rPr lang="en-US" dirty="0" smtClean="0"/>
              <a:t> à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prospérité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passé, </a:t>
            </a:r>
            <a:r>
              <a:rPr lang="en-US" dirty="0" err="1" smtClean="0"/>
              <a:t>cette</a:t>
            </a:r>
            <a:r>
              <a:rPr lang="en-US" dirty="0" smtClean="0"/>
              <a:t> situation a </a:t>
            </a:r>
            <a:r>
              <a:rPr lang="en-US" dirty="0" err="1" smtClean="0"/>
              <a:t>causé</a:t>
            </a:r>
            <a:r>
              <a:rPr lang="en-US" dirty="0" smtClean="0"/>
              <a:t> des </a:t>
            </a:r>
            <a:r>
              <a:rPr lang="en-US" dirty="0" err="1" smtClean="0"/>
              <a:t>problèmes</a:t>
            </a:r>
            <a:r>
              <a:rPr lang="en-US" dirty="0" smtClean="0"/>
              <a:t>: les </a:t>
            </a:r>
            <a:r>
              <a:rPr lang="en-US" dirty="0" err="1" smtClean="0"/>
              <a:t>voisins</a:t>
            </a:r>
            <a:r>
              <a:rPr lang="en-US" dirty="0" smtClean="0"/>
              <a:t> se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souvent</a:t>
            </a:r>
            <a:r>
              <a:rPr lang="en-US" dirty="0" smtClean="0"/>
              <a:t> </a:t>
            </a:r>
            <a:r>
              <a:rPr lang="en-US" dirty="0" err="1" smtClean="0"/>
              <a:t>battus</a:t>
            </a:r>
            <a:r>
              <a:rPr lang="en-US" dirty="0" smtClean="0"/>
              <a:t> en </a:t>
            </a:r>
            <a:r>
              <a:rPr lang="en-US" dirty="0" err="1" smtClean="0"/>
              <a:t>Belgique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" name="Picture 6" descr="belgiqueintheworld.gif"/>
          <p:cNvPicPr>
            <a:picLocks noChangeAspect="1"/>
          </p:cNvPicPr>
          <p:nvPr/>
        </p:nvPicPr>
        <p:blipFill>
          <a:blip r:embed="rId2" cstate="print"/>
          <a:srcRect r="32886"/>
          <a:stretch>
            <a:fillRect/>
          </a:stretch>
        </p:blipFill>
        <p:spPr>
          <a:xfrm>
            <a:off x="228600" y="1828800"/>
            <a:ext cx="4744908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838200"/>
            <a:ext cx="6019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langues</a:t>
            </a:r>
            <a:r>
              <a:rPr lang="en-US" dirty="0" smtClean="0"/>
              <a:t> </a:t>
            </a:r>
            <a:r>
              <a:rPr lang="en-US" dirty="0" err="1" smtClean="0"/>
              <a:t>officielles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La </a:t>
            </a:r>
            <a:r>
              <a:rPr lang="en-US" dirty="0" err="1" smtClean="0"/>
              <a:t>Belgique</a:t>
            </a:r>
            <a:r>
              <a:rPr lang="en-US" dirty="0" smtClean="0"/>
              <a:t> a </a:t>
            </a:r>
            <a:r>
              <a:rPr lang="en-US" dirty="0" err="1" smtClean="0"/>
              <a:t>trois</a:t>
            </a:r>
            <a:r>
              <a:rPr lang="en-US" dirty="0" smtClean="0"/>
              <a:t> </a:t>
            </a:r>
            <a:r>
              <a:rPr lang="en-US" dirty="0" err="1" smtClean="0"/>
              <a:t>langues</a:t>
            </a:r>
            <a:r>
              <a:rPr lang="en-US" dirty="0" smtClean="0"/>
              <a:t> </a:t>
            </a:r>
            <a:r>
              <a:rPr lang="en-US" dirty="0" err="1" smtClean="0"/>
              <a:t>officielles</a:t>
            </a:r>
            <a:r>
              <a:rPr lang="en-US" dirty="0" smtClean="0"/>
              <a:t>: le </a:t>
            </a:r>
            <a:r>
              <a:rPr lang="en-US" dirty="0" err="1" smtClean="0"/>
              <a:t>français</a:t>
            </a:r>
            <a:r>
              <a:rPr lang="en-US" dirty="0" smtClean="0"/>
              <a:t>, le </a:t>
            </a:r>
            <a:r>
              <a:rPr lang="en-US" dirty="0" err="1" smtClean="0"/>
              <a:t>flamand</a:t>
            </a:r>
            <a:r>
              <a:rPr lang="en-US" dirty="0" smtClean="0"/>
              <a:t> et </a:t>
            </a:r>
            <a:r>
              <a:rPr lang="en-US" dirty="0" err="1" smtClean="0"/>
              <a:t>l’allemand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Phyllis\AppData\Local\Microsoft\Windows\Temporary Internet Files\Content.IE5\T2JHFDUO\MC9003541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86200"/>
            <a:ext cx="2361820" cy="2215836"/>
          </a:xfrm>
          <a:prstGeom prst="rect">
            <a:avLst/>
          </a:prstGeom>
          <a:noFill/>
        </p:spPr>
      </p:pic>
      <p:pic>
        <p:nvPicPr>
          <p:cNvPr id="1027" name="Picture 3" descr="C:\Users\Phyllis\AppData\Local\Microsoft\Windows\Temporary Internet Files\Content.IE5\YRSR87N1\MC90012918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2030577" cy="2081461"/>
          </a:xfrm>
          <a:prstGeom prst="rect">
            <a:avLst/>
          </a:prstGeom>
          <a:noFill/>
        </p:spPr>
      </p:pic>
      <p:pic>
        <p:nvPicPr>
          <p:cNvPr id="1028" name="Picture 4" descr="C:\Users\Phyllis\AppData\Local\Microsoft\Windows\Temporary Internet Files\Content.IE5\YRSR87N1\MC90012919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4267200"/>
            <a:ext cx="1719183" cy="1275588"/>
          </a:xfrm>
          <a:prstGeom prst="rect">
            <a:avLst/>
          </a:prstGeom>
          <a:noFill/>
        </p:spPr>
      </p:pic>
      <p:pic>
        <p:nvPicPr>
          <p:cNvPr id="1029" name="Picture 5" descr="C:\Users\Phyllis\AppData\Local\Microsoft\Windows\Temporary Internet Files\Content.IE5\PPF7ZBLF\MC90001588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4114800"/>
            <a:ext cx="1890889" cy="1524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43400" y="586740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Goeiendag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00200" y="5867400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Bonjour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239000" y="5943600"/>
            <a:ext cx="1022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Guten</a:t>
            </a:r>
            <a:r>
              <a:rPr lang="en-US" sz="1600" dirty="0" smtClean="0"/>
              <a:t> Tag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flamand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648200" y="2819400"/>
            <a:ext cx="4038600" cy="3306763"/>
          </a:xfrm>
        </p:spPr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flamand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dérivé</a:t>
            </a:r>
            <a:r>
              <a:rPr lang="en-US" dirty="0" smtClean="0"/>
              <a:t> du </a:t>
            </a:r>
            <a:r>
              <a:rPr lang="en-US" dirty="0" err="1" smtClean="0"/>
              <a:t>hollandais</a:t>
            </a:r>
            <a:r>
              <a:rPr lang="en-US" dirty="0" smtClean="0"/>
              <a:t> </a:t>
            </a:r>
            <a:r>
              <a:rPr lang="en-US" dirty="0" err="1" smtClean="0"/>
              <a:t>qu’on</a:t>
            </a:r>
            <a:r>
              <a:rPr lang="en-US" dirty="0" smtClean="0"/>
              <a:t> </a:t>
            </a:r>
            <a:r>
              <a:rPr lang="en-US" dirty="0" err="1" smtClean="0"/>
              <a:t>parle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partie</a:t>
            </a:r>
            <a:r>
              <a:rPr lang="en-US" dirty="0" smtClean="0"/>
              <a:t> </a:t>
            </a:r>
            <a:r>
              <a:rPr lang="en-US" dirty="0" err="1" smtClean="0"/>
              <a:t>nord</a:t>
            </a:r>
            <a:r>
              <a:rPr lang="en-US" dirty="0" smtClean="0"/>
              <a:t> de la </a:t>
            </a:r>
            <a:r>
              <a:rPr lang="en-US" dirty="0" err="1" smtClean="0"/>
              <a:t>Belgique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6" name="Picture 5" descr="belgi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057400"/>
            <a:ext cx="4476161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Wallonie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24400" y="2057400"/>
            <a:ext cx="4038600" cy="3048000"/>
          </a:xfrm>
        </p:spPr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la </a:t>
            </a:r>
            <a:r>
              <a:rPr lang="en-US" dirty="0" err="1" smtClean="0"/>
              <a:t>partie</a:t>
            </a:r>
            <a:r>
              <a:rPr lang="en-US" dirty="0" smtClean="0"/>
              <a:t> </a:t>
            </a:r>
            <a:r>
              <a:rPr lang="en-US" dirty="0" err="1" smtClean="0"/>
              <a:t>sud</a:t>
            </a:r>
            <a:r>
              <a:rPr lang="en-US" dirty="0" smtClean="0"/>
              <a:t>, </a:t>
            </a:r>
            <a:r>
              <a:rPr lang="en-US" dirty="0" err="1" smtClean="0"/>
              <a:t>près</a:t>
            </a:r>
            <a:r>
              <a:rPr lang="en-US" dirty="0" smtClean="0"/>
              <a:t> de la France, on </a:t>
            </a:r>
            <a:r>
              <a:rPr lang="en-US" dirty="0" err="1" smtClean="0"/>
              <a:t>parle</a:t>
            </a:r>
            <a:r>
              <a:rPr lang="en-US" dirty="0" smtClean="0"/>
              <a:t> le </a:t>
            </a:r>
            <a:r>
              <a:rPr lang="en-US" dirty="0" err="1" smtClean="0"/>
              <a:t>français</a:t>
            </a:r>
            <a:r>
              <a:rPr lang="en-US" dirty="0" smtClean="0"/>
              <a:t>.  </a:t>
            </a:r>
          </a:p>
          <a:p>
            <a:r>
              <a:rPr lang="en-US" dirty="0" err="1" smtClean="0"/>
              <a:t>Cette</a:t>
            </a:r>
            <a:r>
              <a:rPr lang="en-US" dirty="0" smtClean="0"/>
              <a:t> </a:t>
            </a:r>
            <a:r>
              <a:rPr lang="en-US" dirty="0" err="1" smtClean="0"/>
              <a:t>partie</a:t>
            </a:r>
            <a:r>
              <a:rPr lang="en-US" dirty="0" smtClean="0"/>
              <a:t> de la </a:t>
            </a:r>
            <a:r>
              <a:rPr lang="en-US" dirty="0" err="1" smtClean="0"/>
              <a:t>Belgique</a:t>
            </a:r>
            <a:r>
              <a:rPr lang="en-US" dirty="0" smtClean="0"/>
              <a:t> </a:t>
            </a:r>
            <a:r>
              <a:rPr lang="en-US" dirty="0" err="1" smtClean="0"/>
              <a:t>s’appelle</a:t>
            </a:r>
            <a:r>
              <a:rPr lang="en-US" dirty="0" smtClean="0"/>
              <a:t> </a:t>
            </a:r>
            <a:r>
              <a:rPr lang="en-US" dirty="0" err="1" smtClean="0"/>
              <a:t>Wallonie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belgi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4476161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Wallonie</a:t>
            </a:r>
            <a:r>
              <a:rPr lang="en-US" dirty="0" smtClean="0"/>
              <a:t> </a:t>
            </a:r>
            <a:r>
              <a:rPr lang="en-US" dirty="0" err="1" smtClean="0"/>
              <a:t>contre</a:t>
            </a:r>
            <a:r>
              <a:rPr lang="en-US" dirty="0" smtClean="0"/>
              <a:t> </a:t>
            </a:r>
            <a:r>
              <a:rPr lang="en-US" dirty="0" err="1" smtClean="0"/>
              <a:t>Flandres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err="1" smtClean="0"/>
              <a:t>Cette</a:t>
            </a:r>
            <a:r>
              <a:rPr lang="en-US" dirty="0" smtClean="0"/>
              <a:t> division </a:t>
            </a:r>
            <a:r>
              <a:rPr lang="en-US" dirty="0" err="1" smtClean="0"/>
              <a:t>linguistique</a:t>
            </a:r>
            <a:r>
              <a:rPr lang="en-US" dirty="0" smtClean="0"/>
              <a:t> a </a:t>
            </a:r>
            <a:r>
              <a:rPr lang="en-US" dirty="0" err="1" smtClean="0"/>
              <a:t>toujours</a:t>
            </a:r>
            <a:r>
              <a:rPr lang="en-US" dirty="0" smtClean="0"/>
              <a:t> </a:t>
            </a:r>
            <a:r>
              <a:rPr lang="en-US" dirty="0" err="1" smtClean="0"/>
              <a:t>créé</a:t>
            </a:r>
            <a:r>
              <a:rPr lang="en-US" dirty="0" smtClean="0"/>
              <a:t> des disputes entre les </a:t>
            </a:r>
            <a:r>
              <a:rPr lang="en-US" dirty="0" err="1" smtClean="0"/>
              <a:t>Wallons</a:t>
            </a:r>
            <a:r>
              <a:rPr lang="en-US" dirty="0" smtClean="0"/>
              <a:t> et les </a:t>
            </a:r>
            <a:r>
              <a:rPr lang="en-US" dirty="0" err="1" smtClean="0"/>
              <a:t>Flamands</a:t>
            </a:r>
            <a:r>
              <a:rPr lang="en-US" dirty="0" smtClean="0"/>
              <a:t>.</a:t>
            </a:r>
          </a:p>
          <a:p>
            <a:r>
              <a:rPr lang="en-US" dirty="0" smtClean="0"/>
              <a:t>En 1971,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réforme</a:t>
            </a:r>
            <a:r>
              <a:rPr lang="en-US" dirty="0" smtClean="0"/>
              <a:t> </a:t>
            </a:r>
            <a:r>
              <a:rPr lang="en-US" dirty="0" err="1" smtClean="0"/>
              <a:t>constitutionnelle</a:t>
            </a:r>
            <a:r>
              <a:rPr lang="en-US" dirty="0" smtClean="0"/>
              <a:t> a </a:t>
            </a:r>
            <a:r>
              <a:rPr lang="en-US" dirty="0" err="1" smtClean="0"/>
              <a:t>créé</a:t>
            </a:r>
            <a:r>
              <a:rPr lang="en-US" dirty="0" smtClean="0"/>
              <a:t> des </a:t>
            </a:r>
            <a:r>
              <a:rPr lang="en-US" dirty="0" err="1" smtClean="0"/>
              <a:t>régions</a:t>
            </a:r>
            <a:r>
              <a:rPr lang="en-US" dirty="0" smtClean="0"/>
              <a:t> </a:t>
            </a:r>
            <a:r>
              <a:rPr lang="en-US" dirty="0" err="1" smtClean="0"/>
              <a:t>linguistiques</a:t>
            </a:r>
            <a:r>
              <a:rPr lang="en-US" dirty="0" smtClean="0"/>
              <a:t> </a:t>
            </a:r>
            <a:r>
              <a:rPr lang="en-US" dirty="0" err="1" smtClean="0"/>
              <a:t>distinctes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 descr="belgiu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9600" y="1676400"/>
            <a:ext cx="4476161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l’est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943600" y="2209800"/>
            <a:ext cx="2743200" cy="3916363"/>
          </a:xfrm>
        </p:spPr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l’est</a:t>
            </a:r>
            <a:r>
              <a:rPr lang="en-US" dirty="0" smtClean="0"/>
              <a:t>, on </a:t>
            </a:r>
            <a:r>
              <a:rPr lang="en-US" dirty="0" err="1" smtClean="0"/>
              <a:t>parle</a:t>
            </a:r>
            <a:r>
              <a:rPr lang="en-US" dirty="0" smtClean="0"/>
              <a:t> </a:t>
            </a:r>
            <a:r>
              <a:rPr lang="en-US" dirty="0" err="1" smtClean="0"/>
              <a:t>aussi</a:t>
            </a:r>
            <a:r>
              <a:rPr lang="en-US" dirty="0" smtClean="0"/>
              <a:t> </a:t>
            </a:r>
            <a:r>
              <a:rPr lang="en-US" dirty="0" err="1" smtClean="0"/>
              <a:t>l’allemand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" name="Picture 7" descr="307px-Communities_of_Belgium_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1676400"/>
            <a:ext cx="5219245" cy="42672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rot="5400000">
            <a:off x="5334000" y="2895600"/>
            <a:ext cx="11430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1878</TotalTime>
  <Words>1235</Words>
  <Application>Microsoft Office PowerPoint</Application>
  <PresentationFormat>On-screen Show (4:3)</PresentationFormat>
  <Paragraphs>123</Paragraphs>
  <Slides>39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Apex</vt:lpstr>
      <vt:lpstr>Slide 1</vt:lpstr>
      <vt:lpstr>La Belgique</vt:lpstr>
      <vt:lpstr>La Belgique</vt:lpstr>
      <vt:lpstr>La Belgique</vt:lpstr>
      <vt:lpstr>Les langues officielles</vt:lpstr>
      <vt:lpstr>Le flamand</vt:lpstr>
      <vt:lpstr>Wallonie</vt:lpstr>
      <vt:lpstr>Wallonie contre Flandres</vt:lpstr>
      <vt:lpstr>Dans l’est</vt:lpstr>
      <vt:lpstr>Un pays bilingue</vt:lpstr>
      <vt:lpstr>L’économie</vt:lpstr>
      <vt:lpstr>Bruxelles</vt:lpstr>
      <vt:lpstr>Le Mannequin Pis</vt:lpstr>
      <vt:lpstr>Le Mannequin Pis</vt:lpstr>
      <vt:lpstr>L’art de la Belgique</vt:lpstr>
      <vt:lpstr>Pieter Bruegel  Né en1525, peintre de la Renaissance flamande </vt:lpstr>
      <vt:lpstr>Pieter Bruegel  Né en1525, peintre de la Renaissance flamande </vt:lpstr>
      <vt:lpstr>Peter Paul Rubens Né en 1577  peintre Baroque</vt:lpstr>
      <vt:lpstr>René Magritte  Né en1898, peintre surréaliste</vt:lpstr>
      <vt:lpstr>René Magritte  Né en1898, peintre surréaliste</vt:lpstr>
      <vt:lpstr>Les BD</vt:lpstr>
      <vt:lpstr>Tintin</vt:lpstr>
      <vt:lpstr>Les Voyages de Tintin</vt:lpstr>
      <vt:lpstr>Lucky Luke</vt:lpstr>
      <vt:lpstr>Boule et Bill</vt:lpstr>
      <vt:lpstr>Slide 26</vt:lpstr>
      <vt:lpstr>Astérix</vt:lpstr>
      <vt:lpstr>Le village d’Astérix</vt:lpstr>
      <vt:lpstr>Le parc Astérix</vt:lpstr>
      <vt:lpstr>Les Schtroumpfs</vt:lpstr>
      <vt:lpstr>Autres Villes Importantes: Liège</vt:lpstr>
      <vt:lpstr>Bruges</vt:lpstr>
      <vt:lpstr>Bruges</vt:lpstr>
      <vt:lpstr>La forêt des Ardennes</vt:lpstr>
      <vt:lpstr>Les produits belges</vt:lpstr>
      <vt:lpstr>Les gauffres</vt:lpstr>
      <vt:lpstr>Les frites</vt:lpstr>
      <vt:lpstr>La dentelle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Belgique</dc:title>
  <dc:creator>Phyllis</dc:creator>
  <cp:lastModifiedBy>Phyllis</cp:lastModifiedBy>
  <cp:revision>118</cp:revision>
  <dcterms:created xsi:type="dcterms:W3CDTF">2010-11-13T12:47:35Z</dcterms:created>
  <dcterms:modified xsi:type="dcterms:W3CDTF">2011-07-22T13:00:44Z</dcterms:modified>
</cp:coreProperties>
</file>